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63" r:id="rId4"/>
    <p:sldId id="260" r:id="rId5"/>
    <p:sldId id="267" r:id="rId6"/>
    <p:sldId id="268" r:id="rId7"/>
    <p:sldId id="266" r:id="rId8"/>
    <p:sldId id="271" r:id="rId9"/>
    <p:sldId id="265" r:id="rId10"/>
    <p:sldId id="258" r:id="rId11"/>
    <p:sldId id="259" r:id="rId12"/>
    <p:sldId id="262" r:id="rId13"/>
    <p:sldId id="270" r:id="rId14"/>
    <p:sldId id="26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B16F0-78C4-7211-D82F-7AAB08208420}" v="1248" dt="2024-02-23T05:47:31.667"/>
    <p1510:client id="{1B358966-953C-73C0-1690-DFE4B15603E4}" v="1586" dt="2024-02-23T21:40:55.320"/>
    <p1510:client id="{36769840-84B8-919B-E07C-2A38E74A571C}" v="29" dt="2024-02-23T21:09:05.597"/>
    <p1510:client id="{4D1D705C-9602-430B-8AC4-FE2738F06093}" v="2722" dt="2024-02-23T04:02:06.706"/>
    <p1510:client id="{ED5D7D89-F57E-4FDE-AFAB-C22D65B3BDDB}" v="2" dt="2024-02-22T23:05:52.097"/>
    <p1510:client id="{FC4D7FBA-5B34-8A4D-4C84-6FB197DC4439}" v="226" dt="2024-02-23T19:29:49.270"/>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B0FE2824-C2A0-4931-BB32-60B24BDBB3CC}" type="datetimeFigureOut">
              <a:rPr lang="en-US" smtClean="0"/>
              <a:t>2/23/2024</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B0FE2824-C2A0-4931-BB32-60B24BDBB3CC}" type="datetimeFigureOut">
              <a:rPr lang="en-US" smtClean="0"/>
              <a:t>2/23/2024</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B0FE2824-C2A0-4931-BB32-60B24BDBB3CC}" type="datetimeFigureOut">
              <a:rPr lang="en-US" smtClean="0"/>
              <a:t>2/23/2024</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a:p>
        </p:txBody>
      </p:sp>
      <p:sp>
        <p:nvSpPr>
          <p:cNvPr id="4" name="Date Placeholder 3"/>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2/23/2024</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jftns7220/2024APICEnergyHackathon" TargetMode="External"/><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auc.ab.ca/annual-electricity-data/"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economicdashboard.alberta.ca/dashboard/natural-gas-production" TargetMode="External"/><Relationship Id="rId2" Type="http://schemas.openxmlformats.org/officeDocument/2006/relationships/hyperlink" Target="https://www.alberta.ca/wildfire-maps-and-data" TargetMode="External"/><Relationship Id="rId1" Type="http://schemas.openxmlformats.org/officeDocument/2006/relationships/slideLayout" Target="../slideLayouts/slideLayout4.xml"/><Relationship Id="rId5" Type="http://schemas.openxmlformats.org/officeDocument/2006/relationships/hyperlink" Target="https://open.canada.ca/data/en/dataset/dc343c43-a592-4a27-8ee7-c77df56afb34" TargetMode="External"/><Relationship Id="rId4" Type="http://schemas.openxmlformats.org/officeDocument/2006/relationships/hyperlink" Target="https://www.aer.ca/providing-information/data-and-reports/statistical-reports/st5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www.cer-rec.gc.ca/en/data-analysis/facilities-we-regulate/2016/group1-companies/natural-gas/canadas-pipeline-transportation-system-2016-ngtl.html" TargetMode="Externa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hyperlink" Target="https://sketchplanations.com/the-haversine-formula"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orest fire with smoke coming out of it&#10;&#10;Description automatically generated">
            <a:extLst>
              <a:ext uri="{FF2B5EF4-FFF2-40B4-BE49-F238E27FC236}">
                <a16:creationId xmlns:a16="http://schemas.microsoft.com/office/drawing/2014/main" id="{F130CDFD-7B95-D099-6F4D-5BF1CB188B6F}"/>
              </a:ext>
            </a:extLst>
          </p:cNvPr>
          <p:cNvPicPr>
            <a:picLocks noChangeAspect="1"/>
          </p:cNvPicPr>
          <p:nvPr/>
        </p:nvPicPr>
        <p:blipFill rotWithShape="1">
          <a:blip r:embed="rId3"/>
          <a:srcRect l="3617" t="9091" r="5474"/>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10964512" cy="2387600"/>
          </a:xfrm>
        </p:spPr>
        <p:txBody>
          <a:bodyPr>
            <a:normAutofit fontScale="90000"/>
          </a:bodyPr>
          <a:lstStyle/>
          <a:p>
            <a:r>
              <a:rPr lang="en-US" sz="6600">
                <a:solidFill>
                  <a:schemeClr val="bg1"/>
                </a:solidFill>
              </a:rPr>
              <a:t>Forecasting Natural Gas Production in Alberta Through Wildfire Analysis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anchor="ctr">
            <a:normAutofit/>
          </a:bodyPr>
          <a:lstStyle/>
          <a:p>
            <a:pPr>
              <a:spcAft>
                <a:spcPts val="600"/>
              </a:spcAft>
            </a:pPr>
            <a:r>
              <a:rPr lang="en-US">
                <a:solidFill>
                  <a:schemeClr val="bg1"/>
                </a:solidFill>
              </a:rPr>
              <a:t>Yong Lee, Jacob Winch For Energy Hackathon 2024</a:t>
            </a:r>
          </a:p>
        </p:txBody>
      </p:sp>
      <p:pic>
        <p:nvPicPr>
          <p:cNvPr id="7" name="Picture 6" descr="A green text on a black background&#10;&#10;Description automatically generated">
            <a:extLst>
              <a:ext uri="{FF2B5EF4-FFF2-40B4-BE49-F238E27FC236}">
                <a16:creationId xmlns:a16="http://schemas.microsoft.com/office/drawing/2014/main" id="{6F3DB3AB-D34D-FD03-1F8C-E98B3792E96B}"/>
              </a:ext>
            </a:extLst>
          </p:cNvPr>
          <p:cNvPicPr>
            <a:picLocks noChangeAspect="1"/>
          </p:cNvPicPr>
          <p:nvPr/>
        </p:nvPicPr>
        <p:blipFill>
          <a:blip r:embed="rId4"/>
          <a:stretch>
            <a:fillRect/>
          </a:stretch>
        </p:blipFill>
        <p:spPr>
          <a:xfrm>
            <a:off x="143597" y="168846"/>
            <a:ext cx="2695575" cy="732790"/>
          </a:xfrm>
          <a:prstGeom prst="rect">
            <a:avLst/>
          </a:prstGeom>
        </p:spPr>
      </p:pic>
      <p:pic>
        <p:nvPicPr>
          <p:cNvPr id="5" name="Picture 4" descr="A yellow and blue lightning bolt&#10;&#10;Description automatically generated">
            <a:extLst>
              <a:ext uri="{FF2B5EF4-FFF2-40B4-BE49-F238E27FC236}">
                <a16:creationId xmlns:a16="http://schemas.microsoft.com/office/drawing/2014/main" id="{8D340310-778B-40D8-4AA6-5D9A7AE7B8B5}"/>
              </a:ext>
            </a:extLst>
          </p:cNvPr>
          <p:cNvPicPr>
            <a:picLocks noChangeAspect="1"/>
          </p:cNvPicPr>
          <p:nvPr/>
        </p:nvPicPr>
        <p:blipFill>
          <a:blip r:embed="rId5"/>
          <a:stretch>
            <a:fillRect/>
          </a:stretch>
        </p:blipFill>
        <p:spPr>
          <a:xfrm>
            <a:off x="9870352" y="174246"/>
            <a:ext cx="2159001" cy="663684"/>
          </a:xfrm>
          <a:prstGeom prst="rect">
            <a:avLst/>
          </a:prstGeom>
        </p:spPr>
      </p:pic>
    </p:spTree>
    <p:extLst>
      <p:ext uri="{BB962C8B-B14F-4D97-AF65-F5344CB8AC3E}">
        <p14:creationId xmlns:p14="http://schemas.microsoft.com/office/powerpoint/2010/main" val="2142729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443056"/>
            <a:ext cx="11623963" cy="1145224"/>
          </a:xfrm>
        </p:spPr>
        <p:txBody>
          <a:bodyPr>
            <a:noAutofit/>
          </a:bodyPr>
          <a:lstStyle/>
          <a:p>
            <a:r>
              <a:rPr lang="en-US" sz="4000"/>
              <a:t>Alberta Wildfire Status Dashboard on ArcGIS</a:t>
            </a:r>
          </a:p>
        </p:txBody>
      </p:sp>
      <p:pic>
        <p:nvPicPr>
          <p:cNvPr id="5" name="Content Placeholder 4" descr="A map of alberta with many different colored areas&#10;&#10;Description automatically generated">
            <a:extLst>
              <a:ext uri="{FF2B5EF4-FFF2-40B4-BE49-F238E27FC236}">
                <a16:creationId xmlns:a16="http://schemas.microsoft.com/office/drawing/2014/main" id="{C5BA3DED-28A6-E676-5FB2-2BA4361582C8}"/>
              </a:ext>
            </a:extLst>
          </p:cNvPr>
          <p:cNvPicPr>
            <a:picLocks noGrp="1" noChangeAspect="1"/>
          </p:cNvPicPr>
          <p:nvPr>
            <p:ph idx="1"/>
          </p:nvPr>
        </p:nvPicPr>
        <p:blipFill>
          <a:blip r:embed="rId2"/>
          <a:stretch>
            <a:fillRect/>
          </a:stretch>
        </p:blipFill>
        <p:spPr>
          <a:xfrm>
            <a:off x="382003" y="855807"/>
            <a:ext cx="11497265" cy="5425065"/>
          </a:xfrm>
        </p:spPr>
      </p:pic>
      <p:sp>
        <p:nvSpPr>
          <p:cNvPr id="7" name="TextBox 6">
            <a:extLst>
              <a:ext uri="{FF2B5EF4-FFF2-40B4-BE49-F238E27FC236}">
                <a16:creationId xmlns:a16="http://schemas.microsoft.com/office/drawing/2014/main" id="{399673B8-BAAA-F7D3-B96F-C7C0258506C7}"/>
              </a:ext>
            </a:extLst>
          </p:cNvPr>
          <p:cNvSpPr txBox="1"/>
          <p:nvPr/>
        </p:nvSpPr>
        <p:spPr>
          <a:xfrm>
            <a:off x="303699" y="6359299"/>
            <a:ext cx="11953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https://www.arcgis.com/apps/dashboards/3ffcc2d0ef3e4e0999b0cf8b636defa3</a:t>
            </a:r>
            <a:endParaRPr lang="en-US"/>
          </a:p>
        </p:txBody>
      </p:sp>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 y="53398"/>
            <a:ext cx="10965873" cy="660315"/>
          </a:xfrm>
        </p:spPr>
        <p:txBody>
          <a:bodyPr>
            <a:noAutofit/>
          </a:bodyPr>
          <a:lstStyle/>
          <a:p>
            <a:r>
              <a:rPr lang="en-US" sz="4000"/>
              <a:t>Real-time Wildfire Data available on CIFFC</a:t>
            </a:r>
          </a:p>
        </p:txBody>
      </p:sp>
      <p:pic>
        <p:nvPicPr>
          <p:cNvPr id="9" name="Content Placeholder 8" descr="CIFFC Situation Reporting">
            <a:extLst>
              <a:ext uri="{FF2B5EF4-FFF2-40B4-BE49-F238E27FC236}">
                <a16:creationId xmlns:a16="http://schemas.microsoft.com/office/drawing/2014/main" id="{B2A9E66B-8C13-4B2D-DA43-B25CADC18BEF}"/>
              </a:ext>
            </a:extLst>
          </p:cNvPr>
          <p:cNvPicPr>
            <a:picLocks noGrp="1" noChangeAspect="1"/>
          </p:cNvPicPr>
          <p:nvPr>
            <p:ph sz="half" idx="1"/>
          </p:nvPr>
        </p:nvPicPr>
        <p:blipFill>
          <a:blip r:embed="rId2"/>
          <a:stretch>
            <a:fillRect/>
          </a:stretch>
        </p:blipFill>
        <p:spPr>
          <a:xfrm>
            <a:off x="349827" y="1190648"/>
            <a:ext cx="5934075" cy="2042488"/>
          </a:xfrm>
        </p:spPr>
      </p:pic>
      <p:sp>
        <p:nvSpPr>
          <p:cNvPr id="8" name="Content Placeholder 7">
            <a:extLst>
              <a:ext uri="{FF2B5EF4-FFF2-40B4-BE49-F238E27FC236}">
                <a16:creationId xmlns:a16="http://schemas.microsoft.com/office/drawing/2014/main" id="{F223E86D-E042-48C2-FC4C-BFC82BA10807}"/>
              </a:ext>
            </a:extLst>
          </p:cNvPr>
          <p:cNvSpPr>
            <a:spLocks noGrp="1"/>
          </p:cNvSpPr>
          <p:nvPr>
            <p:ph sz="half" idx="2"/>
          </p:nvPr>
        </p:nvSpPr>
        <p:spPr>
          <a:xfrm>
            <a:off x="6457950" y="1187450"/>
            <a:ext cx="5495925" cy="3074988"/>
          </a:xfrm>
        </p:spPr>
        <p:txBody>
          <a:bodyPr vert="horz" lIns="91440" tIns="45720" rIns="91440" bIns="45720" rtlCol="0" anchor="t">
            <a:noAutofit/>
          </a:bodyPr>
          <a:lstStyle/>
          <a:p>
            <a:r>
              <a:rPr lang="en-US" sz="2800"/>
              <a:t>The Canadian Interagency Forest Fire Centre (CIFFC) is a not-for-profit corporation owned and operated by the federal, provincial and territorial wildland fire management agencies</a:t>
            </a:r>
          </a:p>
          <a:p>
            <a:endParaRPr lang="en-US" sz="2800"/>
          </a:p>
        </p:txBody>
      </p:sp>
      <p:sp>
        <p:nvSpPr>
          <p:cNvPr id="10" name="TextBox 9">
            <a:extLst>
              <a:ext uri="{FF2B5EF4-FFF2-40B4-BE49-F238E27FC236}">
                <a16:creationId xmlns:a16="http://schemas.microsoft.com/office/drawing/2014/main" id="{3DF61BEC-3FC4-5911-78F4-4218B015170F}"/>
              </a:ext>
            </a:extLst>
          </p:cNvPr>
          <p:cNvSpPr txBox="1"/>
          <p:nvPr/>
        </p:nvSpPr>
        <p:spPr>
          <a:xfrm>
            <a:off x="295077" y="3329944"/>
            <a:ext cx="604899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https://geoserver.ciffc.net/en/national-fires?filter_agency_code=All&amp;stage_of_control=All&amp;response_type=All&amp;page=1&amp;order=wildfire_agency_fire_id&amp;sort=desc</a:t>
            </a:r>
            <a:endParaRPr lang="en-US" sz="1400"/>
          </a:p>
        </p:txBody>
      </p:sp>
      <p:sp>
        <p:nvSpPr>
          <p:cNvPr id="3" name="TextBox 2">
            <a:extLst>
              <a:ext uri="{FF2B5EF4-FFF2-40B4-BE49-F238E27FC236}">
                <a16:creationId xmlns:a16="http://schemas.microsoft.com/office/drawing/2014/main" id="{DCAEA208-E572-6DB4-7B6D-A22BAA411B9C}"/>
              </a:ext>
            </a:extLst>
          </p:cNvPr>
          <p:cNvSpPr txBox="1"/>
          <p:nvPr/>
        </p:nvSpPr>
        <p:spPr>
          <a:xfrm>
            <a:off x="541065" y="3763948"/>
            <a:ext cx="114096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4000"/>
            </a:br>
            <a:r>
              <a:rPr lang="en-US" sz="4000"/>
              <a:t>Our model predicts a </a:t>
            </a:r>
            <a:r>
              <a:rPr lang="en-US" sz="4000" b="1" i="1" u="sng"/>
              <a:t>9.49% decrease</a:t>
            </a:r>
            <a:r>
              <a:rPr lang="en-US" sz="4000"/>
              <a:t> in Natural Gas Production for February 2024 in Alberta.</a:t>
            </a:r>
          </a:p>
        </p:txBody>
      </p:sp>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39147"/>
            <a:ext cx="10515600" cy="1145224"/>
          </a:xfrm>
        </p:spPr>
        <p:txBody>
          <a:bodyPr>
            <a:normAutofit/>
          </a:bodyPr>
          <a:lstStyle/>
          <a:p>
            <a:r>
              <a:rPr lang="en-US" sz="4000"/>
              <a:t>Difficulties Faced &amp; Limitations</a:t>
            </a:r>
          </a:p>
        </p:txBody>
      </p:sp>
      <p:sp>
        <p:nvSpPr>
          <p:cNvPr id="7" name="Text Placeholder 6"/>
          <p:cNvSpPr>
            <a:spLocks noGrp="1"/>
          </p:cNvSpPr>
          <p:nvPr>
            <p:ph type="body" idx="1"/>
          </p:nvPr>
        </p:nvSpPr>
        <p:spPr>
          <a:xfrm>
            <a:off x="89335" y="431800"/>
            <a:ext cx="6564744" cy="1563254"/>
          </a:xfrm>
        </p:spPr>
        <p:txBody>
          <a:bodyPr>
            <a:normAutofit/>
          </a:bodyPr>
          <a:lstStyle/>
          <a:p>
            <a:r>
              <a:rPr lang="en-US" sz="3200"/>
              <a:t>Isolating individual wells impacted by wildfires</a:t>
            </a:r>
          </a:p>
        </p:txBody>
      </p:sp>
      <p:pic>
        <p:nvPicPr>
          <p:cNvPr id="3" name="Content Placeholder 2" descr="A map of the canadian province&#10;&#10;Description automatically generated">
            <a:extLst>
              <a:ext uri="{FF2B5EF4-FFF2-40B4-BE49-F238E27FC236}">
                <a16:creationId xmlns:a16="http://schemas.microsoft.com/office/drawing/2014/main" id="{66459221-FC0D-A4F9-06F0-EAF4544E1901}"/>
              </a:ext>
            </a:extLst>
          </p:cNvPr>
          <p:cNvPicPr>
            <a:picLocks noGrp="1" noChangeAspect="1"/>
          </p:cNvPicPr>
          <p:nvPr>
            <p:ph sz="half" idx="2"/>
          </p:nvPr>
        </p:nvPicPr>
        <p:blipFill rotWithShape="1">
          <a:blip r:embed="rId2"/>
          <a:srcRect l="-1973" t="18707" r="1818" b="898"/>
          <a:stretch/>
        </p:blipFill>
        <p:spPr>
          <a:xfrm>
            <a:off x="89553" y="1831708"/>
            <a:ext cx="3213944" cy="3890913"/>
          </a:xfrm>
        </p:spPr>
      </p:pic>
      <p:sp>
        <p:nvSpPr>
          <p:cNvPr id="9" name="Text Placeholder 8"/>
          <p:cNvSpPr>
            <a:spLocks noGrp="1"/>
          </p:cNvSpPr>
          <p:nvPr>
            <p:ph type="body" sz="quarter" idx="3"/>
          </p:nvPr>
        </p:nvSpPr>
        <p:spPr>
          <a:xfrm>
            <a:off x="6891916" y="801255"/>
            <a:ext cx="5271655" cy="905163"/>
          </a:xfrm>
        </p:spPr>
        <p:txBody>
          <a:bodyPr>
            <a:noAutofit/>
          </a:bodyPr>
          <a:lstStyle/>
          <a:p>
            <a:r>
              <a:rPr lang="en-US" sz="3200"/>
              <a:t>Attributing Causality </a:t>
            </a:r>
          </a:p>
        </p:txBody>
      </p:sp>
      <p:sp>
        <p:nvSpPr>
          <p:cNvPr id="10" name="Content Placeholder 9"/>
          <p:cNvSpPr>
            <a:spLocks noGrp="1"/>
          </p:cNvSpPr>
          <p:nvPr>
            <p:ph sz="quarter" idx="4"/>
          </p:nvPr>
        </p:nvSpPr>
        <p:spPr>
          <a:xfrm>
            <a:off x="6835714" y="1592270"/>
            <a:ext cx="5329381" cy="3675063"/>
          </a:xfrm>
        </p:spPr>
        <p:txBody>
          <a:bodyPr vert="horz" lIns="91440" tIns="45720" rIns="91440" bIns="45720" rtlCol="0" anchor="t">
            <a:noAutofit/>
          </a:bodyPr>
          <a:lstStyle/>
          <a:p>
            <a:pPr marL="0" indent="0">
              <a:buNone/>
            </a:pPr>
            <a:r>
              <a:rPr lang="en-US" sz="2800"/>
              <a:t>Due to a multitude of factors influencing natural gas production (e.g. geopolitical influences, fluctuating demand, etc.) it is difficult to determine if an increase in wildfires in Alberta singlehandedly causes variation in natural gas production. However, we can confidently say that at least some of the change is due to wildfires.</a:t>
            </a:r>
            <a:endParaRPr lang="en-US"/>
          </a:p>
        </p:txBody>
      </p:sp>
      <p:sp>
        <p:nvSpPr>
          <p:cNvPr id="4" name="TextBox 3">
            <a:extLst>
              <a:ext uri="{FF2B5EF4-FFF2-40B4-BE49-F238E27FC236}">
                <a16:creationId xmlns:a16="http://schemas.microsoft.com/office/drawing/2014/main" id="{13E631D7-88E6-F0F4-6367-822CCCF4B272}"/>
              </a:ext>
            </a:extLst>
          </p:cNvPr>
          <p:cNvSpPr txBox="1"/>
          <p:nvPr/>
        </p:nvSpPr>
        <p:spPr>
          <a:xfrm>
            <a:off x="3370300" y="1716615"/>
            <a:ext cx="32133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In addition to gas processing plants and pipelines we also tried to incorporate individual gas  wells. However, we struggled with isolating the location of each well.  </a:t>
            </a:r>
            <a:endParaRPr lang="en-US"/>
          </a:p>
        </p:txBody>
      </p:sp>
      <p:sp>
        <p:nvSpPr>
          <p:cNvPr id="5" name="TextBox 4">
            <a:extLst>
              <a:ext uri="{FF2B5EF4-FFF2-40B4-BE49-F238E27FC236}">
                <a16:creationId xmlns:a16="http://schemas.microsoft.com/office/drawing/2014/main" id="{107086BE-50C6-FE96-2416-CFE8BAE04D68}"/>
              </a:ext>
            </a:extLst>
          </p:cNvPr>
          <p:cNvSpPr txBox="1"/>
          <p:nvPr/>
        </p:nvSpPr>
        <p:spPr>
          <a:xfrm>
            <a:off x="158433" y="5867818"/>
            <a:ext cx="28941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Map-90: Designated Oil and Gas Fields, and Oil Sands Deposits.</a:t>
            </a:r>
            <a:r>
              <a:rPr lang="en-US" sz="800">
                <a:solidFill>
                  <a:srgbClr val="333333"/>
                </a:solidFill>
                <a:ea typeface="+mn-lt"/>
                <a:cs typeface="+mn-lt"/>
              </a:rPr>
              <a:t> </a:t>
            </a:r>
            <a:r>
              <a:rPr lang="en-US" sz="800" u="sng">
                <a:solidFill>
                  <a:srgbClr val="FFC000"/>
                </a:solidFill>
                <a:ea typeface="+mn-lt"/>
                <a:cs typeface="+mn-lt"/>
              </a:rPr>
              <a:t>https://www1.aer.ca/productcatalogue/187.html</a:t>
            </a:r>
            <a:endParaRPr lang="en-US" sz="800" u="sng">
              <a:solidFill>
                <a:srgbClr val="FFC000"/>
              </a:solidFill>
            </a:endParaRPr>
          </a:p>
        </p:txBody>
      </p:sp>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39147"/>
            <a:ext cx="10515600" cy="1145224"/>
          </a:xfrm>
        </p:spPr>
        <p:txBody>
          <a:bodyPr>
            <a:normAutofit fontScale="90000"/>
          </a:bodyPr>
          <a:lstStyle/>
          <a:p>
            <a:r>
              <a:rPr lang="en-US" sz="4000"/>
              <a:t>Trial Review: Opportunities for Improvement</a:t>
            </a:r>
            <a:endParaRPr lang="en-US"/>
          </a:p>
        </p:txBody>
      </p:sp>
      <p:sp>
        <p:nvSpPr>
          <p:cNvPr id="17" name="TextBox 16">
            <a:extLst>
              <a:ext uri="{FF2B5EF4-FFF2-40B4-BE49-F238E27FC236}">
                <a16:creationId xmlns:a16="http://schemas.microsoft.com/office/drawing/2014/main" id="{E3E1BC66-6025-23A6-367D-D59C9AE90AEA}"/>
              </a:ext>
            </a:extLst>
          </p:cNvPr>
          <p:cNvSpPr txBox="1"/>
          <p:nvPr/>
        </p:nvSpPr>
        <p:spPr>
          <a:xfrm>
            <a:off x="3518" y="956175"/>
            <a:ext cx="556825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t>Possible Application of      Deep Learning Models</a:t>
            </a:r>
            <a:endParaRPr lang="en-US"/>
          </a:p>
          <a:p>
            <a:pPr marL="742950" lvl="1" indent="-285750">
              <a:buFont typeface="Courier New"/>
              <a:buChar char="o"/>
            </a:pPr>
            <a:r>
              <a:rPr lang="en-US" sz="2800"/>
              <a:t>Long Short-Term Memory (LSTM) - </a:t>
            </a:r>
            <a:r>
              <a:rPr lang="en-US" sz="2800">
                <a:latin typeface="Century Schoolbook"/>
              </a:rPr>
              <a:t>R-squared 0.007</a:t>
            </a:r>
            <a:endParaRPr lang="en-US" sz="2800">
              <a:solidFill>
                <a:srgbClr val="FFFFFF"/>
              </a:solidFill>
              <a:latin typeface="Century Schoolbook"/>
            </a:endParaRPr>
          </a:p>
          <a:p>
            <a:pPr marL="285750" indent="-285750">
              <a:buFont typeface="Arial"/>
              <a:buChar char="•"/>
            </a:pPr>
            <a:endParaRPr lang="en-US" sz="2800"/>
          </a:p>
          <a:p>
            <a:pPr marL="285750" indent="-285750">
              <a:buFont typeface="Arial"/>
              <a:buChar char="•"/>
            </a:pPr>
            <a:endParaRPr lang="en-US" sz="2800"/>
          </a:p>
          <a:p>
            <a:pPr marL="285750" indent="-285750">
              <a:buFont typeface="Arial"/>
              <a:buChar char="•"/>
            </a:pPr>
            <a:endParaRPr lang="en-US" sz="2800"/>
          </a:p>
          <a:p>
            <a:pPr marL="285750" indent="-285750">
              <a:buFont typeface="Arial"/>
              <a:buChar char="•"/>
            </a:pPr>
            <a:endParaRPr lang="en-US" sz="2800"/>
          </a:p>
        </p:txBody>
      </p:sp>
      <p:sp>
        <p:nvSpPr>
          <p:cNvPr id="18" name="TextBox 17">
            <a:extLst>
              <a:ext uri="{FF2B5EF4-FFF2-40B4-BE49-F238E27FC236}">
                <a16:creationId xmlns:a16="http://schemas.microsoft.com/office/drawing/2014/main" id="{AE0CC9EF-F65B-8116-6D2E-5A6243778B4E}"/>
              </a:ext>
            </a:extLst>
          </p:cNvPr>
          <p:cNvSpPr txBox="1"/>
          <p:nvPr/>
        </p:nvSpPr>
        <p:spPr>
          <a:xfrm>
            <a:off x="6647310" y="1175874"/>
            <a:ext cx="49979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800"/>
              <a:t>Hyperparameter Tuning</a:t>
            </a:r>
          </a:p>
          <a:p>
            <a:pPr marL="742950" lvl="1" indent="-285750">
              <a:buFont typeface="Courier New"/>
              <a:buChar char="o"/>
            </a:pPr>
            <a:r>
              <a:rPr lang="en-US" sz="2800"/>
              <a:t>Bayesian Optimization</a:t>
            </a:r>
          </a:p>
          <a:p>
            <a:pPr marL="742950" lvl="1" indent="-285750" algn="l">
              <a:buFont typeface="Courier New"/>
              <a:buChar char="o"/>
            </a:pPr>
            <a:r>
              <a:rPr lang="en-US" sz="2800"/>
              <a:t>Overfitting</a:t>
            </a:r>
          </a:p>
        </p:txBody>
      </p:sp>
      <p:pic>
        <p:nvPicPr>
          <p:cNvPr id="3" name="Picture 2" descr="LSTM Recurrent Neural Networks — How to Teach a Network to Remember the  Past | by Saul Dobilas | Towards Data Science">
            <a:extLst>
              <a:ext uri="{FF2B5EF4-FFF2-40B4-BE49-F238E27FC236}">
                <a16:creationId xmlns:a16="http://schemas.microsoft.com/office/drawing/2014/main" id="{30754907-B4DB-F192-E2B5-784482341B40}"/>
              </a:ext>
            </a:extLst>
          </p:cNvPr>
          <p:cNvPicPr>
            <a:picLocks noChangeAspect="1"/>
          </p:cNvPicPr>
          <p:nvPr/>
        </p:nvPicPr>
        <p:blipFill>
          <a:blip r:embed="rId2"/>
          <a:stretch>
            <a:fillRect/>
          </a:stretch>
        </p:blipFill>
        <p:spPr>
          <a:xfrm>
            <a:off x="853841" y="2914034"/>
            <a:ext cx="4117107" cy="3454913"/>
          </a:xfrm>
          <a:prstGeom prst="rect">
            <a:avLst/>
          </a:prstGeom>
        </p:spPr>
      </p:pic>
      <p:pic>
        <p:nvPicPr>
          <p:cNvPr id="19" name="Picture 18" descr="A graph with numbers and lines&#10;&#10;Description automatically generated">
            <a:extLst>
              <a:ext uri="{FF2B5EF4-FFF2-40B4-BE49-F238E27FC236}">
                <a16:creationId xmlns:a16="http://schemas.microsoft.com/office/drawing/2014/main" id="{46B4DBCE-21B1-5A11-4F3B-116ED1F3E8C3}"/>
              </a:ext>
            </a:extLst>
          </p:cNvPr>
          <p:cNvPicPr>
            <a:picLocks noChangeAspect="1"/>
          </p:cNvPicPr>
          <p:nvPr/>
        </p:nvPicPr>
        <p:blipFill>
          <a:blip r:embed="rId3"/>
          <a:stretch>
            <a:fillRect/>
          </a:stretch>
        </p:blipFill>
        <p:spPr>
          <a:xfrm>
            <a:off x="6649171" y="2847362"/>
            <a:ext cx="5334000" cy="3532909"/>
          </a:xfrm>
          <a:prstGeom prst="rect">
            <a:avLst/>
          </a:prstGeom>
        </p:spPr>
      </p:pic>
    </p:spTree>
    <p:extLst>
      <p:ext uri="{BB962C8B-B14F-4D97-AF65-F5344CB8AC3E}">
        <p14:creationId xmlns:p14="http://schemas.microsoft.com/office/powerpoint/2010/main" val="292168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39147"/>
            <a:ext cx="10515600" cy="1145224"/>
          </a:xfrm>
        </p:spPr>
        <p:txBody>
          <a:bodyPr>
            <a:normAutofit/>
          </a:bodyPr>
          <a:lstStyle/>
          <a:p>
            <a:r>
              <a:rPr lang="en-US" sz="4000"/>
              <a:t>What's Next?</a:t>
            </a:r>
          </a:p>
        </p:txBody>
      </p:sp>
      <p:pic>
        <p:nvPicPr>
          <p:cNvPr id="4" name="Content Placeholder 3" descr="A helicopter flying over a forest fire&#10;&#10;Description automatically generated">
            <a:extLst>
              <a:ext uri="{FF2B5EF4-FFF2-40B4-BE49-F238E27FC236}">
                <a16:creationId xmlns:a16="http://schemas.microsoft.com/office/drawing/2014/main" id="{72F4D7D6-9E4A-2908-918D-3AA25BF723B8}"/>
              </a:ext>
            </a:extLst>
          </p:cNvPr>
          <p:cNvPicPr>
            <a:picLocks noGrp="1" noChangeAspect="1"/>
          </p:cNvPicPr>
          <p:nvPr>
            <p:ph sz="half" idx="2"/>
          </p:nvPr>
        </p:nvPicPr>
        <p:blipFill>
          <a:blip r:embed="rId2"/>
          <a:stretch>
            <a:fillRect/>
          </a:stretch>
        </p:blipFill>
        <p:spPr>
          <a:xfrm>
            <a:off x="303306" y="1834656"/>
            <a:ext cx="5340600" cy="4114800"/>
          </a:xfrm>
        </p:spPr>
      </p:pic>
      <p:pic>
        <p:nvPicPr>
          <p:cNvPr id="5" name="Content Placeholder 4" descr="A screenshot of a website&#10;&#10;Description automatically generated">
            <a:extLst>
              <a:ext uri="{FF2B5EF4-FFF2-40B4-BE49-F238E27FC236}">
                <a16:creationId xmlns:a16="http://schemas.microsoft.com/office/drawing/2014/main" id="{3B1353CB-6672-B04C-793F-20F74633DB38}"/>
              </a:ext>
            </a:extLst>
          </p:cNvPr>
          <p:cNvPicPr>
            <a:picLocks noGrp="1" noChangeAspect="1"/>
          </p:cNvPicPr>
          <p:nvPr>
            <p:ph sz="quarter" idx="4"/>
          </p:nvPr>
        </p:nvPicPr>
        <p:blipFill>
          <a:blip r:embed="rId3"/>
          <a:stretch>
            <a:fillRect/>
          </a:stretch>
        </p:blipFill>
        <p:spPr>
          <a:xfrm>
            <a:off x="6188914" y="1834656"/>
            <a:ext cx="5580838" cy="4114800"/>
          </a:xfrm>
        </p:spPr>
      </p:pic>
      <p:sp>
        <p:nvSpPr>
          <p:cNvPr id="3" name="TextBox 2">
            <a:extLst>
              <a:ext uri="{FF2B5EF4-FFF2-40B4-BE49-F238E27FC236}">
                <a16:creationId xmlns:a16="http://schemas.microsoft.com/office/drawing/2014/main" id="{71ED2FF6-B6E1-7A38-808B-D00506034EC2}"/>
              </a:ext>
            </a:extLst>
          </p:cNvPr>
          <p:cNvSpPr txBox="1"/>
          <p:nvPr/>
        </p:nvSpPr>
        <p:spPr>
          <a:xfrm>
            <a:off x="558647" y="798597"/>
            <a:ext cx="111521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Incorporating state of the art wildfire prediction models to forecast impacts to Alberta's natural gas production. </a:t>
            </a:r>
          </a:p>
        </p:txBody>
      </p:sp>
      <p:pic>
        <p:nvPicPr>
          <p:cNvPr id="6" name="Picture 5" descr="altaml-logo - The Magic of Christmas">
            <a:extLst>
              <a:ext uri="{FF2B5EF4-FFF2-40B4-BE49-F238E27FC236}">
                <a16:creationId xmlns:a16="http://schemas.microsoft.com/office/drawing/2014/main" id="{1F6ED3B3-0B2E-B501-6D60-7C12CB293EBB}"/>
              </a:ext>
            </a:extLst>
          </p:cNvPr>
          <p:cNvPicPr>
            <a:picLocks noChangeAspect="1"/>
          </p:cNvPicPr>
          <p:nvPr/>
        </p:nvPicPr>
        <p:blipFill>
          <a:blip r:embed="rId4"/>
          <a:stretch>
            <a:fillRect/>
          </a:stretch>
        </p:blipFill>
        <p:spPr>
          <a:xfrm>
            <a:off x="361089" y="4737252"/>
            <a:ext cx="1204823" cy="1190446"/>
          </a:xfrm>
          <a:prstGeom prst="rect">
            <a:avLst/>
          </a:prstGeom>
        </p:spPr>
      </p:pic>
      <p:sp>
        <p:nvSpPr>
          <p:cNvPr id="11" name="TextBox 10">
            <a:extLst>
              <a:ext uri="{FF2B5EF4-FFF2-40B4-BE49-F238E27FC236}">
                <a16:creationId xmlns:a16="http://schemas.microsoft.com/office/drawing/2014/main" id="{D004EB1B-72D5-CAE6-CFB7-2FB45B8A0AE0}"/>
              </a:ext>
            </a:extLst>
          </p:cNvPr>
          <p:cNvSpPr txBox="1"/>
          <p:nvPr/>
        </p:nvSpPr>
        <p:spPr>
          <a:xfrm>
            <a:off x="621820" y="6031301"/>
            <a:ext cx="56330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AI for Wildfire Prediction. AltaML. </a:t>
            </a:r>
            <a:r>
              <a:rPr lang="en-US" sz="800">
                <a:solidFill>
                  <a:srgbClr val="FFC000"/>
                </a:solidFill>
                <a:ea typeface="+mn-lt"/>
                <a:cs typeface="+mn-lt"/>
              </a:rPr>
              <a:t>https://www.govlab.ai/wildfire-prediction</a:t>
            </a:r>
            <a:endParaRPr lang="en-US" sz="800">
              <a:solidFill>
                <a:srgbClr val="FFC000"/>
              </a:solidFill>
            </a:endParaRPr>
          </a:p>
        </p:txBody>
      </p:sp>
      <p:sp>
        <p:nvSpPr>
          <p:cNvPr id="12" name="TextBox 11">
            <a:extLst>
              <a:ext uri="{FF2B5EF4-FFF2-40B4-BE49-F238E27FC236}">
                <a16:creationId xmlns:a16="http://schemas.microsoft.com/office/drawing/2014/main" id="{C1EA301D-B920-934D-9E31-C6842F078FE5}"/>
              </a:ext>
            </a:extLst>
          </p:cNvPr>
          <p:cNvSpPr txBox="1"/>
          <p:nvPr/>
        </p:nvSpPr>
        <p:spPr>
          <a:xfrm>
            <a:off x="6052868" y="5952225"/>
            <a:ext cx="61247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Google </a:t>
            </a:r>
            <a:r>
              <a:rPr lang="en-US" sz="800" err="1"/>
              <a:t>Deepmind</a:t>
            </a:r>
            <a:r>
              <a:rPr lang="en-US" sz="800"/>
              <a:t>.</a:t>
            </a:r>
            <a:r>
              <a:rPr lang="en-US" sz="800">
                <a:solidFill>
                  <a:srgbClr val="FFFFFF"/>
                </a:solidFill>
              </a:rPr>
              <a:t> </a:t>
            </a:r>
            <a:r>
              <a:rPr lang="en-US" sz="800" u="sng">
                <a:solidFill>
                  <a:srgbClr val="FFC000"/>
                </a:solidFill>
              </a:rPr>
              <a:t>https</a:t>
            </a:r>
            <a:r>
              <a:rPr lang="en-US" sz="800" u="sng">
                <a:solidFill>
                  <a:srgbClr val="FFC000"/>
                </a:solidFill>
                <a:ea typeface="+mn-lt"/>
                <a:cs typeface="+mn-lt"/>
              </a:rPr>
              <a:t>://deepmind.google/discover/blog/graphcast-ai-model-for-faster-and-more-accurate-global-weather-forecasting/</a:t>
            </a:r>
            <a:endParaRPr lang="en-US" sz="800" u="sng">
              <a:solidFill>
                <a:srgbClr val="FFC000"/>
              </a:solidFill>
            </a:endParaRPr>
          </a:p>
        </p:txBody>
      </p:sp>
    </p:spTree>
    <p:extLst>
      <p:ext uri="{BB962C8B-B14F-4D97-AF65-F5344CB8AC3E}">
        <p14:creationId xmlns:p14="http://schemas.microsoft.com/office/powerpoint/2010/main" val="235989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51" y="212646"/>
            <a:ext cx="10515600" cy="1145224"/>
          </a:xfrm>
        </p:spPr>
        <p:txBody>
          <a:bodyPr vert="horz" lIns="91440" tIns="45720" rIns="91440" bIns="45720" rtlCol="0" anchor="b">
            <a:noAutofit/>
          </a:bodyPr>
          <a:lstStyle/>
          <a:p>
            <a:r>
              <a:rPr lang="en-US" sz="4000"/>
              <a:t>Thank you!</a:t>
            </a:r>
            <a:br>
              <a:rPr lang="en-US" sz="4000"/>
            </a:br>
            <a:endParaRPr lang="en-US" sz="4000"/>
          </a:p>
        </p:txBody>
      </p:sp>
      <p:pic>
        <p:nvPicPr>
          <p:cNvPr id="7" name="Picture 6" descr="GitHub black logo landscape transparent PNG - StickPNG">
            <a:extLst>
              <a:ext uri="{FF2B5EF4-FFF2-40B4-BE49-F238E27FC236}">
                <a16:creationId xmlns:a16="http://schemas.microsoft.com/office/drawing/2014/main" id="{9F9546E6-C74E-B813-9980-039E2BD5AC5B}"/>
              </a:ext>
            </a:extLst>
          </p:cNvPr>
          <p:cNvPicPr>
            <a:picLocks noChangeAspect="1"/>
          </p:cNvPicPr>
          <p:nvPr/>
        </p:nvPicPr>
        <p:blipFill>
          <a:blip r:embed="rId2"/>
          <a:stretch>
            <a:fillRect/>
          </a:stretch>
        </p:blipFill>
        <p:spPr>
          <a:xfrm>
            <a:off x="623298" y="2139718"/>
            <a:ext cx="5344783" cy="2994803"/>
          </a:xfrm>
          <a:prstGeom prst="rect">
            <a:avLst/>
          </a:prstGeom>
        </p:spPr>
      </p:pic>
      <p:sp>
        <p:nvSpPr>
          <p:cNvPr id="9" name="TextBox 8">
            <a:extLst>
              <a:ext uri="{FF2B5EF4-FFF2-40B4-BE49-F238E27FC236}">
                <a16:creationId xmlns:a16="http://schemas.microsoft.com/office/drawing/2014/main" id="{80F7A68C-B1CC-B030-8999-EB07E9A19933}"/>
              </a:ext>
            </a:extLst>
          </p:cNvPr>
          <p:cNvSpPr txBox="1"/>
          <p:nvPr/>
        </p:nvSpPr>
        <p:spPr>
          <a:xfrm>
            <a:off x="627846" y="5232461"/>
            <a:ext cx="69765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hlinkClick r:id="rId3"/>
              </a:rPr>
              <a:t>https://github.com/gjftns7220/2024APICEnergyHackathon</a:t>
            </a:r>
            <a:r>
              <a:rPr lang="en-US" sz="1400">
                <a:ea typeface="+mn-lt"/>
                <a:cs typeface="+mn-lt"/>
              </a:rPr>
              <a:t> </a:t>
            </a:r>
            <a:endParaRPr lang="en-US" sz="1400"/>
          </a:p>
        </p:txBody>
      </p:sp>
      <p:sp>
        <p:nvSpPr>
          <p:cNvPr id="13" name="TextBox 12">
            <a:extLst>
              <a:ext uri="{FF2B5EF4-FFF2-40B4-BE49-F238E27FC236}">
                <a16:creationId xmlns:a16="http://schemas.microsoft.com/office/drawing/2014/main" id="{96030673-3C02-2E1E-B466-E5DB4E178506}"/>
              </a:ext>
            </a:extLst>
          </p:cNvPr>
          <p:cNvSpPr txBox="1"/>
          <p:nvPr/>
        </p:nvSpPr>
        <p:spPr>
          <a:xfrm>
            <a:off x="6959927" y="212522"/>
            <a:ext cx="4931641"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Tools Used:</a:t>
            </a:r>
            <a:endParaRPr lang="en-US"/>
          </a:p>
          <a:p>
            <a:endParaRPr lang="en-US" sz="3200"/>
          </a:p>
          <a:p>
            <a:pPr marL="285750" indent="-285750">
              <a:buFont typeface="Arial"/>
              <a:buChar char="•"/>
            </a:pPr>
            <a:r>
              <a:rPr lang="en-US" sz="2800" err="1"/>
              <a:t>Jupyter</a:t>
            </a:r>
            <a:r>
              <a:rPr lang="en-US" sz="2800"/>
              <a:t> Notebook</a:t>
            </a:r>
          </a:p>
          <a:p>
            <a:pPr marL="742950" lvl="1" indent="-285750">
              <a:buFont typeface="Courier New"/>
              <a:buChar char="o"/>
            </a:pPr>
            <a:r>
              <a:rPr lang="en-US" sz="2800" err="1"/>
              <a:t>Sklearn</a:t>
            </a:r>
            <a:endParaRPr lang="en-US" sz="2800"/>
          </a:p>
          <a:p>
            <a:pPr marL="742950" lvl="1" indent="-285750">
              <a:buFont typeface="Courier New"/>
              <a:buChar char="o"/>
            </a:pPr>
            <a:r>
              <a:rPr lang="en-US" sz="2800" err="1"/>
              <a:t>XGBoost</a:t>
            </a:r>
            <a:endParaRPr lang="en-US" sz="2800"/>
          </a:p>
          <a:p>
            <a:pPr marL="742950" lvl="1" indent="-285750">
              <a:buFont typeface="Courier New"/>
              <a:buChar char="o"/>
            </a:pPr>
            <a:r>
              <a:rPr lang="en-US" sz="2800" err="1"/>
              <a:t>CatBoost</a:t>
            </a:r>
            <a:endParaRPr lang="en-US" sz="2800"/>
          </a:p>
          <a:p>
            <a:pPr marL="742950" lvl="1" indent="-285750">
              <a:buFont typeface="Courier New"/>
              <a:buChar char="o"/>
            </a:pPr>
            <a:r>
              <a:rPr lang="en-US" sz="2800" err="1"/>
              <a:t>LightGBM</a:t>
            </a:r>
            <a:endParaRPr lang="en-US" sz="2800"/>
          </a:p>
          <a:p>
            <a:pPr marL="742950" lvl="1" indent="-285750">
              <a:buFont typeface="Courier New"/>
              <a:buChar char="o"/>
            </a:pPr>
            <a:r>
              <a:rPr lang="en-US" sz="2800" err="1"/>
              <a:t>Numpy</a:t>
            </a:r>
            <a:endParaRPr lang="en-US" sz="2800"/>
          </a:p>
          <a:p>
            <a:pPr marL="742950" lvl="1" indent="-285750">
              <a:buFont typeface="Courier New"/>
              <a:buChar char="o"/>
            </a:pPr>
            <a:r>
              <a:rPr lang="en-US" sz="2800"/>
              <a:t>Pandas</a:t>
            </a:r>
          </a:p>
          <a:p>
            <a:pPr marL="742950" lvl="1" indent="-285750">
              <a:buFont typeface="Courier New"/>
              <a:buChar char="o"/>
            </a:pPr>
            <a:r>
              <a:rPr lang="en-US" sz="2800"/>
              <a:t>Matplotlib</a:t>
            </a:r>
          </a:p>
          <a:p>
            <a:pPr marL="742950" lvl="1" indent="-285750">
              <a:buFont typeface="Courier New"/>
              <a:buChar char="o"/>
            </a:pPr>
            <a:r>
              <a:rPr lang="en-US" sz="2800" err="1"/>
              <a:t>Tensorflow</a:t>
            </a:r>
            <a:endParaRPr lang="en-US" sz="2800"/>
          </a:p>
          <a:p>
            <a:pPr marL="742950" lvl="1" indent="-285750">
              <a:buFont typeface="Courier New"/>
              <a:buChar char="o"/>
            </a:pPr>
            <a:r>
              <a:rPr lang="en-US" sz="2800" err="1"/>
              <a:t>Keras</a:t>
            </a:r>
            <a:endParaRPr lang="en-US" sz="2800"/>
          </a:p>
          <a:p>
            <a:pPr marL="285750" indent="-285750">
              <a:buFont typeface="Arial"/>
              <a:buChar char="•"/>
            </a:pPr>
            <a:r>
              <a:rPr lang="en-US" sz="2800"/>
              <a:t>Canva</a:t>
            </a:r>
          </a:p>
          <a:p>
            <a:pPr marL="285750" indent="-285750">
              <a:buFont typeface="Arial"/>
              <a:buChar char="•"/>
            </a:pPr>
            <a:r>
              <a:rPr lang="en-US" sz="2800"/>
              <a:t>Google </a:t>
            </a:r>
            <a:r>
              <a:rPr lang="en-US" sz="2800" err="1"/>
              <a:t>Colab</a:t>
            </a:r>
            <a:endParaRPr lang="en-US" sz="2800"/>
          </a:p>
          <a:p>
            <a:pPr marL="285750" indent="-285750">
              <a:buFont typeface="Arial"/>
              <a:buChar char="•"/>
            </a:pPr>
            <a:endParaRPr lang="en-US" sz="3200"/>
          </a:p>
        </p:txBody>
      </p:sp>
    </p:spTree>
    <p:extLst>
      <p:ext uri="{BB962C8B-B14F-4D97-AF65-F5344CB8AC3E}">
        <p14:creationId xmlns:p14="http://schemas.microsoft.com/office/powerpoint/2010/main" val="250312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157307"/>
            <a:ext cx="10515600" cy="660315"/>
          </a:xfrm>
        </p:spPr>
        <p:txBody>
          <a:bodyPr>
            <a:normAutofit/>
          </a:bodyPr>
          <a:lstStyle/>
          <a:p>
            <a:r>
              <a:rPr lang="en-US" sz="4000"/>
              <a:t>Motivation</a:t>
            </a:r>
          </a:p>
        </p:txBody>
      </p:sp>
      <p:pic>
        <p:nvPicPr>
          <p:cNvPr id="6" name="Content Placeholder 5" descr="A screenshot of a computer&#10;&#10;Description automatically generated">
            <a:extLst>
              <a:ext uri="{FF2B5EF4-FFF2-40B4-BE49-F238E27FC236}">
                <a16:creationId xmlns:a16="http://schemas.microsoft.com/office/drawing/2014/main" id="{C9F408A8-F83B-60AB-F4C5-3DA0CB65F384}"/>
              </a:ext>
            </a:extLst>
          </p:cNvPr>
          <p:cNvPicPr>
            <a:picLocks noGrp="1" noChangeAspect="1"/>
          </p:cNvPicPr>
          <p:nvPr>
            <p:ph idx="1"/>
          </p:nvPr>
        </p:nvPicPr>
        <p:blipFill>
          <a:blip r:embed="rId2"/>
          <a:stretch>
            <a:fillRect/>
          </a:stretch>
        </p:blipFill>
        <p:spPr>
          <a:xfrm>
            <a:off x="48923" y="1418142"/>
            <a:ext cx="7591425" cy="3457575"/>
          </a:xfrm>
        </p:spPr>
      </p:pic>
      <p:sp>
        <p:nvSpPr>
          <p:cNvPr id="7" name="TextBox 6">
            <a:extLst>
              <a:ext uri="{FF2B5EF4-FFF2-40B4-BE49-F238E27FC236}">
                <a16:creationId xmlns:a16="http://schemas.microsoft.com/office/drawing/2014/main" id="{A18CC291-8573-71FF-066F-B5035F32C3CF}"/>
              </a:ext>
            </a:extLst>
          </p:cNvPr>
          <p:cNvSpPr txBox="1"/>
          <p:nvPr/>
        </p:nvSpPr>
        <p:spPr>
          <a:xfrm>
            <a:off x="-1085" y="820039"/>
            <a:ext cx="97139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DBDEE1"/>
                </a:solidFill>
                <a:ea typeface="+mn-lt"/>
                <a:cs typeface="+mn-lt"/>
              </a:rPr>
              <a:t>Natural Gas Generates 72.6% of Electricity in Alberta (2022)*</a:t>
            </a:r>
            <a:endParaRPr lang="en-US" sz="2400"/>
          </a:p>
        </p:txBody>
      </p:sp>
      <p:pic>
        <p:nvPicPr>
          <p:cNvPr id="8" name="Picture 7" descr="A screenshot of a video&#10;&#10;Description automatically generated">
            <a:extLst>
              <a:ext uri="{FF2B5EF4-FFF2-40B4-BE49-F238E27FC236}">
                <a16:creationId xmlns:a16="http://schemas.microsoft.com/office/drawing/2014/main" id="{E5695E0B-FE9E-C95C-8800-E53B976C1E6C}"/>
              </a:ext>
            </a:extLst>
          </p:cNvPr>
          <p:cNvPicPr>
            <a:picLocks noChangeAspect="1"/>
          </p:cNvPicPr>
          <p:nvPr/>
        </p:nvPicPr>
        <p:blipFill>
          <a:blip r:embed="rId3"/>
          <a:stretch>
            <a:fillRect/>
          </a:stretch>
        </p:blipFill>
        <p:spPr>
          <a:xfrm>
            <a:off x="2042247" y="2207202"/>
            <a:ext cx="7553325" cy="3829050"/>
          </a:xfrm>
          <a:prstGeom prst="rect">
            <a:avLst/>
          </a:prstGeom>
        </p:spPr>
      </p:pic>
      <p:pic>
        <p:nvPicPr>
          <p:cNvPr id="9" name="Picture 8" descr="A forest fire with smoke and smoke coming out of it&#10;&#10;Description automatically generated">
            <a:extLst>
              <a:ext uri="{FF2B5EF4-FFF2-40B4-BE49-F238E27FC236}">
                <a16:creationId xmlns:a16="http://schemas.microsoft.com/office/drawing/2014/main" id="{1284F8B1-271D-51AE-E3D9-0492C9479C4B}"/>
              </a:ext>
            </a:extLst>
          </p:cNvPr>
          <p:cNvPicPr>
            <a:picLocks noChangeAspect="1"/>
          </p:cNvPicPr>
          <p:nvPr/>
        </p:nvPicPr>
        <p:blipFill>
          <a:blip r:embed="rId4"/>
          <a:stretch>
            <a:fillRect/>
          </a:stretch>
        </p:blipFill>
        <p:spPr>
          <a:xfrm>
            <a:off x="6837276" y="1350818"/>
            <a:ext cx="5259996" cy="5022274"/>
          </a:xfrm>
          <a:prstGeom prst="rect">
            <a:avLst/>
          </a:prstGeom>
        </p:spPr>
      </p:pic>
      <p:sp>
        <p:nvSpPr>
          <p:cNvPr id="10" name="TextBox 9">
            <a:extLst>
              <a:ext uri="{FF2B5EF4-FFF2-40B4-BE49-F238E27FC236}">
                <a16:creationId xmlns:a16="http://schemas.microsoft.com/office/drawing/2014/main" id="{FD32567F-2842-FB7F-F057-E10B27D340E0}"/>
              </a:ext>
            </a:extLst>
          </p:cNvPr>
          <p:cNvSpPr txBox="1"/>
          <p:nvPr/>
        </p:nvSpPr>
        <p:spPr>
          <a:xfrm>
            <a:off x="-3423" y="6410108"/>
            <a:ext cx="11101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*Annual Electricity Data by AUC - </a:t>
            </a:r>
            <a:r>
              <a:rPr lang="en-US">
                <a:ea typeface="+mn-lt"/>
                <a:cs typeface="+mn-lt"/>
                <a:hlinkClick r:id="rId5"/>
              </a:rPr>
              <a:t>https://www.auc.ab.ca/annual-electricity-data/</a:t>
            </a:r>
            <a:r>
              <a:rPr lang="en-US">
                <a:ea typeface="+mn-lt"/>
                <a:cs typeface="+mn-lt"/>
              </a:rPr>
              <a:t> </a:t>
            </a:r>
            <a:endParaRPr lang="en-US" sz="1400"/>
          </a:p>
          <a:p>
            <a:pPr algn="l"/>
            <a:endParaRPr lang="en-US" sz="140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8965"/>
            <a:ext cx="10515600" cy="868134"/>
          </a:xfrm>
        </p:spPr>
        <p:txBody>
          <a:bodyPr>
            <a:normAutofit/>
          </a:bodyPr>
          <a:lstStyle/>
          <a:p>
            <a:r>
              <a:rPr lang="en-US" sz="4000"/>
              <a:t>Alberta Natural Gas Production</a:t>
            </a:r>
          </a:p>
        </p:txBody>
      </p:sp>
      <p:pic>
        <p:nvPicPr>
          <p:cNvPr id="3" name="Picture 2" descr="A graph with blue lines&#10;&#10;Description automatically generated">
            <a:extLst>
              <a:ext uri="{FF2B5EF4-FFF2-40B4-BE49-F238E27FC236}">
                <a16:creationId xmlns:a16="http://schemas.microsoft.com/office/drawing/2014/main" id="{DF974E15-BF6A-1530-EB08-6A64FFF2F8E7}"/>
              </a:ext>
            </a:extLst>
          </p:cNvPr>
          <p:cNvPicPr>
            <a:picLocks noChangeAspect="1"/>
          </p:cNvPicPr>
          <p:nvPr/>
        </p:nvPicPr>
        <p:blipFill>
          <a:blip r:embed="rId2"/>
          <a:stretch>
            <a:fillRect/>
          </a:stretch>
        </p:blipFill>
        <p:spPr>
          <a:xfrm>
            <a:off x="223346" y="1163054"/>
            <a:ext cx="8030146" cy="4309510"/>
          </a:xfrm>
          <a:prstGeom prst="rect">
            <a:avLst/>
          </a:prstGeom>
        </p:spPr>
      </p:pic>
      <p:sp>
        <p:nvSpPr>
          <p:cNvPr id="6" name="TextBox 5">
            <a:extLst>
              <a:ext uri="{FF2B5EF4-FFF2-40B4-BE49-F238E27FC236}">
                <a16:creationId xmlns:a16="http://schemas.microsoft.com/office/drawing/2014/main" id="{E01DD9F2-B85D-540F-BD71-B0DC5588B4BC}"/>
              </a:ext>
            </a:extLst>
          </p:cNvPr>
          <p:cNvSpPr txBox="1"/>
          <p:nvPr/>
        </p:nvSpPr>
        <p:spPr>
          <a:xfrm>
            <a:off x="8541071" y="753237"/>
            <a:ext cx="346559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 May 2023, marketable natural gas production was 8.5B cubic </a:t>
            </a:r>
            <a:r>
              <a:rPr lang="en-US" sz="2000" err="1"/>
              <a:t>metres</a:t>
            </a:r>
            <a:r>
              <a:rPr lang="en-US" sz="2000"/>
              <a:t>, down 9.66% from April 2023*. Compared to a historical average of 0.54% between 2007 and 2022. During May 2023, Alberta's wildfires were the worst the province has ever seen in the spring, with a record breaking 1,017,00 hectares burnt from the start of the fire season to May 23rd, 2023**.</a:t>
            </a:r>
          </a:p>
        </p:txBody>
      </p:sp>
      <p:sp>
        <p:nvSpPr>
          <p:cNvPr id="7" name="Oval 6">
            <a:extLst>
              <a:ext uri="{FF2B5EF4-FFF2-40B4-BE49-F238E27FC236}">
                <a16:creationId xmlns:a16="http://schemas.microsoft.com/office/drawing/2014/main" id="{01F6E878-9F84-F5C3-4737-AEA3462C05B7}"/>
              </a:ext>
            </a:extLst>
          </p:cNvPr>
          <p:cNvSpPr/>
          <p:nvPr/>
        </p:nvSpPr>
        <p:spPr>
          <a:xfrm>
            <a:off x="7528625" y="2191216"/>
            <a:ext cx="609600" cy="13854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4786C1-70EA-B396-CA95-33ACC614D3A5}"/>
              </a:ext>
            </a:extLst>
          </p:cNvPr>
          <p:cNvSpPr txBox="1"/>
          <p:nvPr/>
        </p:nvSpPr>
        <p:spPr>
          <a:xfrm>
            <a:off x="228737" y="6012815"/>
            <a:ext cx="11902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*Natural Gas Production. Alberta Economic Dashboard. </a:t>
            </a:r>
            <a:r>
              <a:rPr lang="en-US" sz="1200">
                <a:ea typeface="+mn-lt"/>
                <a:cs typeface="+mn-lt"/>
              </a:rPr>
              <a:t>https://economicdashboard.alberta.ca/dashboard/natural-gas-production/</a:t>
            </a:r>
            <a:endParaRPr lang="en-US" sz="1200"/>
          </a:p>
          <a:p>
            <a:r>
              <a:rPr lang="en-US" sz="1200"/>
              <a:t>**2023 wildfires in Alberta worst record for Spring. CityNews Edmonton. </a:t>
            </a:r>
            <a:r>
              <a:rPr lang="en-US" sz="1200">
                <a:ea typeface="+mn-lt"/>
                <a:cs typeface="+mn-lt"/>
              </a:rPr>
              <a:t>https://edmonton.citynews.ca/2023/05/23/worst-spring-wildfire-season/#:~:text=Last%20Updated%20May%2023%2C%202023,fires%20have%20burnt%201%2C017%2C000%20hectares.</a:t>
            </a:r>
            <a:endParaRPr lang="en-US"/>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04511"/>
            <a:ext cx="10515600" cy="1145224"/>
          </a:xfrm>
        </p:spPr>
        <p:txBody>
          <a:bodyPr>
            <a:normAutofit/>
          </a:bodyPr>
          <a:lstStyle/>
          <a:p>
            <a:r>
              <a:rPr lang="en-US" sz="4000">
                <a:solidFill>
                  <a:srgbClr val="B2D0B4"/>
                </a:solidFill>
                <a:ea typeface="+mj-lt"/>
                <a:cs typeface="+mj-lt"/>
              </a:rPr>
              <a:t>Data Ingestion,</a:t>
            </a:r>
            <a:r>
              <a:rPr lang="en-US" sz="4000"/>
              <a:t> Cleaning, Compiling</a:t>
            </a:r>
          </a:p>
        </p:txBody>
      </p:sp>
      <p:sp>
        <p:nvSpPr>
          <p:cNvPr id="5" name="Content Placeholder 4"/>
          <p:cNvSpPr>
            <a:spLocks noGrp="1"/>
          </p:cNvSpPr>
          <p:nvPr>
            <p:ph sz="half" idx="1"/>
          </p:nvPr>
        </p:nvSpPr>
        <p:spPr>
          <a:xfrm>
            <a:off x="41564" y="1179080"/>
            <a:ext cx="12002654" cy="4351338"/>
          </a:xfrm>
        </p:spPr>
        <p:txBody>
          <a:bodyPr vert="horz" lIns="91440" tIns="45720" rIns="91440" bIns="45720" rtlCol="0" anchor="t">
            <a:noAutofit/>
          </a:bodyPr>
          <a:lstStyle/>
          <a:p>
            <a:pPr>
              <a:lnSpc>
                <a:spcPct val="100000"/>
              </a:lnSpc>
            </a:pPr>
            <a:r>
              <a:rPr lang="en-US" sz="2800">
                <a:solidFill>
                  <a:srgbClr val="FFFFFF"/>
                </a:solidFill>
                <a:ea typeface="+mn-lt"/>
                <a:cs typeface="+mn-lt"/>
              </a:rPr>
              <a:t>Alberta Wildfire data: 2006.Apr to 2021.Dec - 22914 Individual Fires</a:t>
            </a:r>
            <a:endParaRPr lang="en-US" sz="2800"/>
          </a:p>
          <a:p>
            <a:pPr lvl="1">
              <a:lnSpc>
                <a:spcPct val="100000"/>
              </a:lnSpc>
              <a:buFont typeface="Courier New" panose="020B0604020202020204" pitchFamily="34" charset="0"/>
              <a:buChar char="o"/>
            </a:pPr>
            <a:r>
              <a:rPr lang="en-US" sz="2400">
                <a:solidFill>
                  <a:srgbClr val="FFFFFF"/>
                </a:solidFill>
                <a:ea typeface="+mn-lt"/>
                <a:cs typeface="+mn-lt"/>
                <a:hlinkClick r:id="rId2"/>
              </a:rPr>
              <a:t>https://www.alberta.ca/wildfire-maps-and-data</a:t>
            </a:r>
            <a:r>
              <a:rPr lang="en-US" sz="2400">
                <a:solidFill>
                  <a:srgbClr val="FFFFFF"/>
                </a:solidFill>
                <a:ea typeface="+mn-lt"/>
                <a:cs typeface="+mn-lt"/>
              </a:rPr>
              <a:t> </a:t>
            </a:r>
            <a:endParaRPr lang="en-US" sz="2400">
              <a:solidFill>
                <a:srgbClr val="FFFFFF"/>
              </a:solidFill>
              <a:latin typeface="Century Schoolbook" panose="02040604050505020304"/>
              <a:ea typeface="+mn-lt"/>
              <a:cs typeface="Arial"/>
            </a:endParaRPr>
          </a:p>
          <a:p>
            <a:pPr>
              <a:lnSpc>
                <a:spcPct val="100000"/>
              </a:lnSpc>
            </a:pPr>
            <a:r>
              <a:rPr lang="en-US" sz="2800">
                <a:solidFill>
                  <a:srgbClr val="FFFFFF"/>
                </a:solidFill>
                <a:latin typeface="Century Schoolbook" panose="02040604050505020304"/>
                <a:ea typeface="+mn-lt"/>
                <a:cs typeface="Arial"/>
              </a:rPr>
              <a:t>Natural Gas Historical Production in Alberta: 2007.Jan to 2023.Dec</a:t>
            </a:r>
            <a:endParaRPr lang="en-US" sz="2800">
              <a:cs typeface="Arial"/>
            </a:endParaRPr>
          </a:p>
          <a:p>
            <a:pPr lvl="1">
              <a:lnSpc>
                <a:spcPct val="100000"/>
              </a:lnSpc>
              <a:buFont typeface="Courier New" panose="020B0604020202020204" pitchFamily="34" charset="0"/>
              <a:buChar char="o"/>
            </a:pPr>
            <a:r>
              <a:rPr lang="en-US" sz="2400">
                <a:ea typeface="+mn-lt"/>
                <a:cs typeface="+mn-lt"/>
                <a:hlinkClick r:id="rId3"/>
              </a:rPr>
              <a:t>https://economicdashboard.alberta.ca/dashboard/natural-gas-production</a:t>
            </a:r>
            <a:endParaRPr lang="en-US" sz="2400">
              <a:ea typeface="+mn-lt"/>
              <a:cs typeface="+mn-lt"/>
            </a:endParaRPr>
          </a:p>
          <a:p>
            <a:pPr>
              <a:lnSpc>
                <a:spcPct val="100000"/>
              </a:lnSpc>
            </a:pPr>
            <a:r>
              <a:rPr lang="en-US" sz="2800">
                <a:cs typeface="Arial"/>
              </a:rPr>
              <a:t>ST50: Gas Processing Plants in Alberta: 2001.Nov to 2023.May</a:t>
            </a:r>
          </a:p>
          <a:p>
            <a:pPr lvl="1">
              <a:lnSpc>
                <a:spcPct val="100000"/>
              </a:lnSpc>
              <a:buFont typeface="Courier New" panose="020B0604020202020204" pitchFamily="34" charset="0"/>
              <a:buChar char="o"/>
            </a:pPr>
            <a:r>
              <a:rPr lang="en-US" sz="2400">
                <a:cs typeface="Arial"/>
                <a:hlinkClick r:id="rId4"/>
              </a:rPr>
              <a:t>https://www.aer.ca/providing-information/data-and-reports/statistical-reports/st50</a:t>
            </a:r>
            <a:r>
              <a:rPr lang="en-US" sz="2400">
                <a:cs typeface="Arial"/>
              </a:rPr>
              <a:t> - </a:t>
            </a:r>
            <a:r>
              <a:rPr lang="en-US" sz="2800">
                <a:cs typeface="Arial"/>
              </a:rPr>
              <a:t>1190 Individual Plants</a:t>
            </a:r>
          </a:p>
          <a:p>
            <a:pPr>
              <a:lnSpc>
                <a:spcPct val="100000"/>
              </a:lnSpc>
            </a:pPr>
            <a:r>
              <a:rPr lang="en-US" sz="2800">
                <a:cs typeface="Arial"/>
              </a:rPr>
              <a:t>Nova Gas Transmission Ltd. (NGTL) Pipeline: 2006.Jan to 2023.Sep</a:t>
            </a:r>
          </a:p>
          <a:p>
            <a:pPr lvl="1">
              <a:lnSpc>
                <a:spcPct val="100000"/>
              </a:lnSpc>
              <a:buFont typeface="Courier New" panose="020B0604020202020204" pitchFamily="34" charset="0"/>
              <a:buChar char="o"/>
            </a:pPr>
            <a:r>
              <a:rPr lang="en-US" sz="2400">
                <a:cs typeface="Arial"/>
                <a:hlinkClick r:id="rId5"/>
              </a:rPr>
              <a:t>https://open.canada.ca/data/en/dataset/dc343c43-a592-4a27-8ee7-c77df56afb34</a:t>
            </a:r>
            <a:r>
              <a:rPr lang="en-US" sz="2400">
                <a:cs typeface="Arial"/>
              </a:rPr>
              <a:t> </a:t>
            </a:r>
            <a:endParaRPr lang="en-US" sz="2400"/>
          </a:p>
          <a:p>
            <a:pPr>
              <a:lnSpc>
                <a:spcPct val="100000"/>
              </a:lnSpc>
            </a:pPr>
            <a:endParaRPr lang="en-US" sz="2800">
              <a:cs typeface="Arial"/>
            </a:endParaRPr>
          </a:p>
          <a:p>
            <a:pPr lvl="1" indent="0">
              <a:lnSpc>
                <a:spcPct val="100000"/>
              </a:lnSpc>
              <a:buNone/>
            </a:pPr>
            <a:endParaRPr lang="en-US" sz="2400">
              <a:cs typeface="Arial"/>
            </a:endParaRPr>
          </a:p>
          <a:p>
            <a:pPr>
              <a:lnSpc>
                <a:spcPct val="100000"/>
              </a:lnSpc>
            </a:pPr>
            <a:endParaRPr lang="en-US" sz="2800">
              <a:cs typeface="Arial"/>
            </a:endParaRPr>
          </a:p>
        </p:txBody>
      </p:sp>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with red dots&#10;&#10;Description automatically generated">
            <a:extLst>
              <a:ext uri="{FF2B5EF4-FFF2-40B4-BE49-F238E27FC236}">
                <a16:creationId xmlns:a16="http://schemas.microsoft.com/office/drawing/2014/main" id="{AA335505-607F-2293-14C8-B8395A7BAE39}"/>
              </a:ext>
            </a:extLst>
          </p:cNvPr>
          <p:cNvPicPr>
            <a:picLocks noGrp="1" noChangeAspect="1"/>
          </p:cNvPicPr>
          <p:nvPr>
            <p:ph sz="half" idx="1"/>
          </p:nvPr>
        </p:nvPicPr>
        <p:blipFill>
          <a:blip r:embed="rId2"/>
          <a:stretch>
            <a:fillRect/>
          </a:stretch>
        </p:blipFill>
        <p:spPr>
          <a:xfrm>
            <a:off x="2921577" y="1111539"/>
            <a:ext cx="2782888" cy="4629150"/>
          </a:xfrm>
        </p:spPr>
      </p:pic>
      <p:sp>
        <p:nvSpPr>
          <p:cNvPr id="10" name="TextBox 9">
            <a:extLst>
              <a:ext uri="{FF2B5EF4-FFF2-40B4-BE49-F238E27FC236}">
                <a16:creationId xmlns:a16="http://schemas.microsoft.com/office/drawing/2014/main" id="{9783D7AF-3784-19C7-8B62-B46C410D1073}"/>
              </a:ext>
            </a:extLst>
          </p:cNvPr>
          <p:cNvSpPr txBox="1"/>
          <p:nvPr/>
        </p:nvSpPr>
        <p:spPr>
          <a:xfrm>
            <a:off x="3510468" y="6189395"/>
            <a:ext cx="5165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 2016 Horse River Wildfire</a:t>
            </a:r>
          </a:p>
        </p:txBody>
      </p:sp>
      <p:sp>
        <p:nvSpPr>
          <p:cNvPr id="11" name="TextBox 10">
            <a:extLst>
              <a:ext uri="{FF2B5EF4-FFF2-40B4-BE49-F238E27FC236}">
                <a16:creationId xmlns:a16="http://schemas.microsoft.com/office/drawing/2014/main" id="{EFCE6C11-CBC0-CAAC-D56A-9BA9B9C62F05}"/>
              </a:ext>
            </a:extLst>
          </p:cNvPr>
          <p:cNvSpPr txBox="1"/>
          <p:nvPr/>
        </p:nvSpPr>
        <p:spPr>
          <a:xfrm>
            <a:off x="3859684" y="1330057"/>
            <a:ext cx="19131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highlight>
                  <a:srgbClr val="C0C0C0"/>
                </a:highlight>
              </a:rPr>
              <a:t>Gas Plant Locations in Alberta </a:t>
            </a:r>
            <a:endParaRPr lang="en-US" sz="1200" u="sng">
              <a:solidFill>
                <a:schemeClr val="bg2"/>
              </a:solidFill>
              <a:highlight>
                <a:srgbClr val="C0C0C0"/>
              </a:highlight>
            </a:endParaRPr>
          </a:p>
        </p:txBody>
      </p:sp>
      <p:sp>
        <p:nvSpPr>
          <p:cNvPr id="12" name="TextBox 11">
            <a:extLst>
              <a:ext uri="{FF2B5EF4-FFF2-40B4-BE49-F238E27FC236}">
                <a16:creationId xmlns:a16="http://schemas.microsoft.com/office/drawing/2014/main" id="{C5D51115-2F38-FFD7-BC10-1977A1ED11EC}"/>
              </a:ext>
            </a:extLst>
          </p:cNvPr>
          <p:cNvSpPr txBox="1"/>
          <p:nvPr/>
        </p:nvSpPr>
        <p:spPr>
          <a:xfrm>
            <a:off x="2310444" y="5842091"/>
            <a:ext cx="37894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BOE Reports. </a:t>
            </a:r>
            <a:r>
              <a:rPr lang="en-US" sz="800" u="sng">
                <a:solidFill>
                  <a:srgbClr val="FFC000"/>
                </a:solidFill>
              </a:rPr>
              <a:t>https://boereport.com/2023/04/26/xi-technologies-alberta-gas-processing-a-summary/</a:t>
            </a:r>
            <a:endParaRPr lang="en-US" sz="800"/>
          </a:p>
        </p:txBody>
      </p:sp>
      <p:sp>
        <p:nvSpPr>
          <p:cNvPr id="13" name="TextBox 12">
            <a:extLst>
              <a:ext uri="{FF2B5EF4-FFF2-40B4-BE49-F238E27FC236}">
                <a16:creationId xmlns:a16="http://schemas.microsoft.com/office/drawing/2014/main" id="{233EB5BF-31DC-A8B4-7537-BA9DA4D5CD00}"/>
              </a:ext>
            </a:extLst>
          </p:cNvPr>
          <p:cNvSpPr txBox="1"/>
          <p:nvPr/>
        </p:nvSpPr>
        <p:spPr>
          <a:xfrm>
            <a:off x="6437640" y="5912930"/>
            <a:ext cx="519229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Incentives and Barriers to Homeowners' Uptake of </a:t>
            </a:r>
            <a:r>
              <a:rPr lang="en-US" sz="800" u="sng" err="1">
                <a:solidFill>
                  <a:srgbClr val="FFC000"/>
                </a:solidFill>
              </a:rPr>
              <a:t>Firesmart</a:t>
            </a:r>
            <a:r>
              <a:rPr lang="en-US" sz="800" u="sng">
                <a:solidFill>
                  <a:srgbClr val="FFC000"/>
                </a:solidFill>
              </a:rPr>
              <a:t>. </a:t>
            </a:r>
            <a:r>
              <a:rPr lang="en-US" sz="800" u="sng">
                <a:solidFill>
                  <a:srgbClr val="FFC000"/>
                </a:solidFill>
                <a:ea typeface="+mn-lt"/>
                <a:cs typeface="+mn-lt"/>
              </a:rPr>
              <a:t>https://www.mdpi.com/2571-6255/5/3/80</a:t>
            </a:r>
            <a:endParaRPr lang="en-US" sz="800" u="sng">
              <a:solidFill>
                <a:srgbClr val="FFC000"/>
              </a:solidFill>
            </a:endParaRPr>
          </a:p>
        </p:txBody>
      </p:sp>
      <p:pic>
        <p:nvPicPr>
          <p:cNvPr id="15" name="Picture 14" descr="A map with a red circle&#10;&#10;Description automatically generated">
            <a:extLst>
              <a:ext uri="{FF2B5EF4-FFF2-40B4-BE49-F238E27FC236}">
                <a16:creationId xmlns:a16="http://schemas.microsoft.com/office/drawing/2014/main" id="{11A83A64-6E25-CED9-A72A-FC27CA5A1722}"/>
              </a:ext>
            </a:extLst>
          </p:cNvPr>
          <p:cNvPicPr>
            <a:picLocks noChangeAspect="1"/>
          </p:cNvPicPr>
          <p:nvPr/>
        </p:nvPicPr>
        <p:blipFill>
          <a:blip r:embed="rId3"/>
          <a:stretch>
            <a:fillRect/>
          </a:stretch>
        </p:blipFill>
        <p:spPr>
          <a:xfrm>
            <a:off x="5998204" y="1185234"/>
            <a:ext cx="5926069" cy="4661139"/>
          </a:xfrm>
          <a:prstGeom prst="rect">
            <a:avLst/>
          </a:prstGeom>
        </p:spPr>
      </p:pic>
      <p:sp>
        <p:nvSpPr>
          <p:cNvPr id="4" name="Title 1">
            <a:extLst>
              <a:ext uri="{FF2B5EF4-FFF2-40B4-BE49-F238E27FC236}">
                <a16:creationId xmlns:a16="http://schemas.microsoft.com/office/drawing/2014/main" id="{20A8CBB9-9603-3112-B95C-8A4800833C77}"/>
              </a:ext>
            </a:extLst>
          </p:cNvPr>
          <p:cNvSpPr txBox="1">
            <a:spLocks/>
          </p:cNvSpPr>
          <p:nvPr/>
        </p:nvSpPr>
        <p:spPr>
          <a:xfrm>
            <a:off x="-4618" y="-304511"/>
            <a:ext cx="10515600" cy="1640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4000">
                <a:solidFill>
                  <a:srgbClr val="B2D0B4"/>
                </a:solidFill>
                <a:ea typeface="+mj-lt"/>
                <a:cs typeface="+mj-lt"/>
              </a:rPr>
              <a:t>Feature</a:t>
            </a:r>
            <a:r>
              <a:rPr lang="en-US" sz="4000">
                <a:solidFill>
                  <a:srgbClr val="B2D0B4"/>
                </a:solidFill>
              </a:rPr>
              <a:t> Engineering</a:t>
            </a:r>
          </a:p>
          <a:p>
            <a:endParaRPr lang="en-US" sz="4000"/>
          </a:p>
        </p:txBody>
      </p:sp>
      <p:cxnSp>
        <p:nvCxnSpPr>
          <p:cNvPr id="3" name="Straight Arrow Connector 2">
            <a:extLst>
              <a:ext uri="{FF2B5EF4-FFF2-40B4-BE49-F238E27FC236}">
                <a16:creationId xmlns:a16="http://schemas.microsoft.com/office/drawing/2014/main" id="{F6F6CF81-230F-C541-C116-27F688E7CFE6}"/>
              </a:ext>
            </a:extLst>
          </p:cNvPr>
          <p:cNvCxnSpPr/>
          <p:nvPr/>
        </p:nvCxnSpPr>
        <p:spPr>
          <a:xfrm flipH="1">
            <a:off x="6799985" y="3322493"/>
            <a:ext cx="1279235" cy="230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71676D-004F-67A4-DD13-9F91CAC449B2}"/>
              </a:ext>
            </a:extLst>
          </p:cNvPr>
          <p:cNvSpPr txBox="1"/>
          <p:nvPr/>
        </p:nvSpPr>
        <p:spPr>
          <a:xfrm>
            <a:off x="6696503" y="3876547"/>
            <a:ext cx="1437492"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r=sqrt(A/π)</a:t>
            </a:r>
          </a:p>
        </p:txBody>
      </p:sp>
      <p:pic>
        <p:nvPicPr>
          <p:cNvPr id="6" name="Picture 5" descr="A map of a city&#10;&#10;Description automatically generated">
            <a:extLst>
              <a:ext uri="{FF2B5EF4-FFF2-40B4-BE49-F238E27FC236}">
                <a16:creationId xmlns:a16="http://schemas.microsoft.com/office/drawing/2014/main" id="{91BEF992-5B79-D519-532C-370A3F527F91}"/>
              </a:ext>
            </a:extLst>
          </p:cNvPr>
          <p:cNvPicPr>
            <a:picLocks noChangeAspect="1"/>
          </p:cNvPicPr>
          <p:nvPr/>
        </p:nvPicPr>
        <p:blipFill>
          <a:blip r:embed="rId4"/>
          <a:stretch>
            <a:fillRect/>
          </a:stretch>
        </p:blipFill>
        <p:spPr>
          <a:xfrm>
            <a:off x="221982" y="1729762"/>
            <a:ext cx="2431144" cy="3410528"/>
          </a:xfrm>
          <a:prstGeom prst="rect">
            <a:avLst/>
          </a:prstGeom>
        </p:spPr>
      </p:pic>
      <p:sp>
        <p:nvSpPr>
          <p:cNvPr id="9" name="TextBox 8">
            <a:extLst>
              <a:ext uri="{FF2B5EF4-FFF2-40B4-BE49-F238E27FC236}">
                <a16:creationId xmlns:a16="http://schemas.microsoft.com/office/drawing/2014/main" id="{0CC9897F-CD9B-2C2A-BB17-A9FD107181DB}"/>
              </a:ext>
            </a:extLst>
          </p:cNvPr>
          <p:cNvSpPr txBox="1"/>
          <p:nvPr/>
        </p:nvSpPr>
        <p:spPr>
          <a:xfrm>
            <a:off x="523047" y="937511"/>
            <a:ext cx="1913189"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333333"/>
                </a:solidFill>
                <a:highlight>
                  <a:srgbClr val="C0C0C0"/>
                </a:highlight>
                <a:ea typeface="+mn-lt"/>
                <a:cs typeface="+mn-lt"/>
              </a:rPr>
              <a:t>Nova Gas Transmission Ltd. system (NGTL)</a:t>
            </a:r>
            <a:endParaRPr lang="en-US"/>
          </a:p>
        </p:txBody>
      </p:sp>
      <p:sp>
        <p:nvSpPr>
          <p:cNvPr id="16" name="TextBox 15">
            <a:extLst>
              <a:ext uri="{FF2B5EF4-FFF2-40B4-BE49-F238E27FC236}">
                <a16:creationId xmlns:a16="http://schemas.microsoft.com/office/drawing/2014/main" id="{89537C89-9776-E4D8-95C7-6C25E9ADD64B}"/>
              </a:ext>
            </a:extLst>
          </p:cNvPr>
          <p:cNvSpPr txBox="1"/>
          <p:nvPr/>
        </p:nvSpPr>
        <p:spPr>
          <a:xfrm>
            <a:off x="372973" y="5305024"/>
            <a:ext cx="18244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hlinkClick r:id="rId5"/>
              </a:rPr>
              <a:t>https://www.cer-rec.gc.ca/en/data-analysis/facilities-we-regulate/2016/group1-companies/natural-gas/canadas-pipeline-transportation-system-2016-ngtl.html</a:t>
            </a:r>
            <a:r>
              <a:rPr lang="en-US" sz="800">
                <a:ea typeface="+mn-lt"/>
                <a:cs typeface="+mn-lt"/>
              </a:rPr>
              <a:t> </a:t>
            </a:r>
            <a:endParaRPr lang="en-US" sz="800"/>
          </a:p>
        </p:txBody>
      </p:sp>
    </p:spTree>
    <p:extLst>
      <p:ext uri="{BB962C8B-B14F-4D97-AF65-F5344CB8AC3E}">
        <p14:creationId xmlns:p14="http://schemas.microsoft.com/office/powerpoint/2010/main" val="20444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04511"/>
            <a:ext cx="10515600" cy="1145224"/>
          </a:xfrm>
        </p:spPr>
        <p:txBody>
          <a:bodyPr>
            <a:normAutofit/>
          </a:bodyPr>
          <a:lstStyle/>
          <a:p>
            <a:r>
              <a:rPr lang="en-US" sz="4000"/>
              <a:t>Fire Impact on Facilities &amp; Infrastructures</a:t>
            </a:r>
          </a:p>
        </p:txBody>
      </p:sp>
      <p:sp>
        <p:nvSpPr>
          <p:cNvPr id="5" name="Content Placeholder 4"/>
          <p:cNvSpPr>
            <a:spLocks noGrp="1"/>
          </p:cNvSpPr>
          <p:nvPr>
            <p:ph sz="half" idx="1"/>
          </p:nvPr>
        </p:nvSpPr>
        <p:spPr>
          <a:xfrm>
            <a:off x="-4618" y="1040535"/>
            <a:ext cx="6426200" cy="5251883"/>
          </a:xfrm>
        </p:spPr>
        <p:txBody>
          <a:bodyPr vert="horz" lIns="91440" tIns="45720" rIns="91440" bIns="45720" rtlCol="0" anchor="t">
            <a:noAutofit/>
          </a:bodyPr>
          <a:lstStyle/>
          <a:p>
            <a:pPr>
              <a:buFont typeface=""/>
              <a:buChar char="•"/>
            </a:pPr>
            <a:r>
              <a:rPr lang="en-US" sz="2400"/>
              <a:t>Haversine Formula Use: </a:t>
            </a:r>
          </a:p>
          <a:p>
            <a:pPr lvl="1">
              <a:buFont typeface="Courier New"/>
              <a:buChar char="o"/>
            </a:pPr>
            <a:r>
              <a:rPr lang="en-US" sz="2000"/>
              <a:t>Calculated "as-the-crow-flies" distance between two points, factoring in Earth's curvature, using coordinates in radians.</a:t>
            </a:r>
          </a:p>
          <a:p>
            <a:pPr>
              <a:buFont typeface=""/>
              <a:buChar char="•"/>
            </a:pPr>
            <a:r>
              <a:rPr lang="en-US" sz="2400"/>
              <a:t>Distance in Meters: </a:t>
            </a:r>
          </a:p>
          <a:p>
            <a:pPr lvl="1">
              <a:buFont typeface="Courier New"/>
              <a:buChar char="o"/>
            </a:pPr>
            <a:r>
              <a:rPr lang="en-US" sz="2000"/>
              <a:t>Applied Earth's radius (~6371 km) within the Haversine formula to output distance in meters.</a:t>
            </a:r>
          </a:p>
          <a:p>
            <a:pPr>
              <a:buFont typeface=""/>
              <a:buChar char="•"/>
            </a:pPr>
            <a:r>
              <a:rPr lang="en-US" sz="2400"/>
              <a:t>Fire Impact Assessment:</a:t>
            </a:r>
          </a:p>
          <a:p>
            <a:pPr lvl="1">
              <a:buFont typeface="Courier New"/>
              <a:buChar char="o"/>
            </a:pPr>
            <a:r>
              <a:rPr lang="en-US" sz="2000"/>
              <a:t>Assessed if facilities are within a fire's impact zone by comparing the calculated distance to the fire's radius, assumed as a circle for simplicity.</a:t>
            </a:r>
          </a:p>
          <a:p>
            <a:pPr lvl="1">
              <a:buFont typeface="Courier New"/>
              <a:buChar char="o"/>
            </a:pPr>
            <a:r>
              <a:rPr lang="en-US" sz="2000"/>
              <a:t>Adds safety margins: 10 km* for gas plants and 5 km** for pipelines, based on industry safety standards, to account for indirect fire impacts.</a:t>
            </a:r>
          </a:p>
          <a:p>
            <a:pPr indent="-228600" algn="l">
              <a:buFont typeface=""/>
              <a:buChar char="•"/>
            </a:pPr>
            <a:endParaRPr lang="en-US" sz="2400">
              <a:cs typeface="Arial"/>
            </a:endParaRPr>
          </a:p>
        </p:txBody>
      </p:sp>
      <p:sp>
        <p:nvSpPr>
          <p:cNvPr id="3" name="TextBox 2">
            <a:extLst>
              <a:ext uri="{FF2B5EF4-FFF2-40B4-BE49-F238E27FC236}">
                <a16:creationId xmlns:a16="http://schemas.microsoft.com/office/drawing/2014/main" id="{2C9A070B-2106-1CE1-B250-ED06A4B9B3AD}"/>
              </a:ext>
            </a:extLst>
          </p:cNvPr>
          <p:cNvSpPr txBox="1"/>
          <p:nvPr/>
        </p:nvSpPr>
        <p:spPr>
          <a:xfrm>
            <a:off x="259881" y="6190697"/>
            <a:ext cx="10606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*https://heatmap.news/guides/wildfire-evacuation-guide  **Arbitrary Assumption</a:t>
            </a:r>
            <a:endParaRPr lang="en-US" sz="1400"/>
          </a:p>
        </p:txBody>
      </p:sp>
      <p:pic>
        <p:nvPicPr>
          <p:cNvPr id="4" name="Picture 3" descr="A diagram of a globe with a circle and a circle with a line and a circle with a point and a circle with a circle and a circle with a line and a circle with a circle with&#10;&#10;Description automatically generated">
            <a:extLst>
              <a:ext uri="{FF2B5EF4-FFF2-40B4-BE49-F238E27FC236}">
                <a16:creationId xmlns:a16="http://schemas.microsoft.com/office/drawing/2014/main" id="{16624919-7EB9-CE2B-D404-C11E280A1CD7}"/>
              </a:ext>
            </a:extLst>
          </p:cNvPr>
          <p:cNvPicPr>
            <a:picLocks noChangeAspect="1"/>
          </p:cNvPicPr>
          <p:nvPr/>
        </p:nvPicPr>
        <p:blipFill>
          <a:blip r:embed="rId2"/>
          <a:stretch>
            <a:fillRect/>
          </a:stretch>
        </p:blipFill>
        <p:spPr>
          <a:xfrm>
            <a:off x="6496091" y="1648691"/>
            <a:ext cx="5457454" cy="4114800"/>
          </a:xfrm>
          <a:prstGeom prst="rect">
            <a:avLst/>
          </a:prstGeom>
        </p:spPr>
      </p:pic>
      <p:sp>
        <p:nvSpPr>
          <p:cNvPr id="6" name="TextBox 5">
            <a:extLst>
              <a:ext uri="{FF2B5EF4-FFF2-40B4-BE49-F238E27FC236}">
                <a16:creationId xmlns:a16="http://schemas.microsoft.com/office/drawing/2014/main" id="{3CB65DB0-DB7B-67EF-E038-2FEF00B7D46D}"/>
              </a:ext>
            </a:extLst>
          </p:cNvPr>
          <p:cNvSpPr txBox="1"/>
          <p:nvPr/>
        </p:nvSpPr>
        <p:spPr>
          <a:xfrm>
            <a:off x="8137659" y="5889334"/>
            <a:ext cx="45446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hlinkClick r:id="rId3"/>
              </a:rPr>
              <a:t>https://sketchplanations.com/the-haversine-formula</a:t>
            </a:r>
            <a:r>
              <a:rPr lang="en-US" sz="1200">
                <a:ea typeface="+mn-lt"/>
                <a:cs typeface="+mn-lt"/>
              </a:rPr>
              <a:t> </a:t>
            </a:r>
            <a:endParaRPr lang="en-US" sz="1200"/>
          </a:p>
        </p:txBody>
      </p:sp>
    </p:spTree>
    <p:extLst>
      <p:ext uri="{BB962C8B-B14F-4D97-AF65-F5344CB8AC3E}">
        <p14:creationId xmlns:p14="http://schemas.microsoft.com/office/powerpoint/2010/main" val="6027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 y="139197"/>
            <a:ext cx="5368636" cy="622368"/>
          </a:xfrm>
        </p:spPr>
        <p:txBody>
          <a:bodyPr vert="horz" lIns="91440" tIns="45720" rIns="91440" bIns="45720" rtlCol="0" anchor="b">
            <a:noAutofit/>
          </a:bodyPr>
          <a:lstStyle/>
          <a:p>
            <a:r>
              <a:rPr lang="en-US" sz="4000"/>
              <a:t>Final Model Features</a:t>
            </a:r>
          </a:p>
        </p:txBody>
      </p:sp>
      <p:sp>
        <p:nvSpPr>
          <p:cNvPr id="6" name="Text Placeholder 5"/>
          <p:cNvSpPr>
            <a:spLocks noGrp="1"/>
          </p:cNvSpPr>
          <p:nvPr>
            <p:ph type="body" sz="half" idx="2"/>
          </p:nvPr>
        </p:nvSpPr>
        <p:spPr>
          <a:xfrm>
            <a:off x="306107" y="879328"/>
            <a:ext cx="11749568" cy="4991818"/>
          </a:xfrm>
        </p:spPr>
        <p:txBody>
          <a:bodyPr vert="horz" lIns="91440" tIns="45720" rIns="91440" bIns="45720" rtlCol="0" anchor="t">
            <a:noAutofit/>
          </a:bodyPr>
          <a:lstStyle/>
          <a:p>
            <a:pPr marL="285750" indent="-285750">
              <a:buChar char="•"/>
            </a:pPr>
            <a:r>
              <a:rPr lang="en-US" sz="1800"/>
              <a:t># of Fire Size Class: ['A', 'B', 'C'. 'D', 'E']. </a:t>
            </a:r>
          </a:p>
          <a:p>
            <a:pPr marL="742950" lvl="1" indent="-285750">
              <a:buFont typeface="Courier New" panose="020B0604020202020204" pitchFamily="34" charset="0"/>
              <a:buChar char="o"/>
            </a:pPr>
            <a:r>
              <a:rPr lang="en-US" sz="1200">
                <a:ea typeface="+mn-lt"/>
                <a:cs typeface="+mn-lt"/>
              </a:rPr>
              <a:t>A class = 0 to 0.1 ha </a:t>
            </a:r>
          </a:p>
          <a:p>
            <a:pPr marL="742950" lvl="1" indent="-285750">
              <a:buFont typeface="Courier New" panose="020B0604020202020204" pitchFamily="34" charset="0"/>
              <a:buChar char="o"/>
            </a:pPr>
            <a:r>
              <a:rPr lang="en-US" sz="1200">
                <a:ea typeface="+mn-lt"/>
                <a:cs typeface="+mn-lt"/>
              </a:rPr>
              <a:t>B class &gt; 0.1 ha to 4.0 ha </a:t>
            </a:r>
          </a:p>
          <a:p>
            <a:pPr marL="742950" lvl="1" indent="-285750">
              <a:buFont typeface="Courier New" panose="020B0604020202020204" pitchFamily="34" charset="0"/>
              <a:buChar char="o"/>
            </a:pPr>
            <a:r>
              <a:rPr lang="en-US" sz="1200">
                <a:ea typeface="+mn-lt"/>
                <a:cs typeface="+mn-lt"/>
              </a:rPr>
              <a:t>C class &gt; 4.0 ha to 40.0 ha </a:t>
            </a:r>
          </a:p>
          <a:p>
            <a:pPr marL="742950" lvl="1" indent="-285750">
              <a:buFont typeface="Courier New" panose="020B0604020202020204" pitchFamily="34" charset="0"/>
              <a:buChar char="o"/>
            </a:pPr>
            <a:r>
              <a:rPr lang="en-US" sz="1200">
                <a:ea typeface="+mn-lt"/>
                <a:cs typeface="+mn-lt"/>
              </a:rPr>
              <a:t>D class &gt; 40.0 ha to 200 ha </a:t>
            </a:r>
          </a:p>
          <a:p>
            <a:pPr marL="742950" lvl="1" indent="-285750">
              <a:buFont typeface="Courier New" panose="020B0604020202020204" pitchFamily="34" charset="0"/>
              <a:buChar char="o"/>
            </a:pPr>
            <a:r>
              <a:rPr lang="en-US" sz="1200">
                <a:ea typeface="+mn-lt"/>
                <a:cs typeface="+mn-lt"/>
              </a:rPr>
              <a:t>E class &gt; 200 ha</a:t>
            </a:r>
            <a:endParaRPr lang="en-US" sz="1200"/>
          </a:p>
          <a:p>
            <a:pPr marL="285750" indent="-285750">
              <a:buChar char="•"/>
            </a:pPr>
            <a:r>
              <a:rPr lang="en-US" sz="1800">
                <a:ea typeface="+mn-lt"/>
                <a:cs typeface="+mn-lt"/>
              </a:rPr>
              <a:t>Year: Fire year</a:t>
            </a:r>
          </a:p>
          <a:p>
            <a:pPr marL="285750" indent="-285750">
              <a:buChar char="•"/>
            </a:pPr>
            <a:r>
              <a:rPr lang="en-US" sz="1800">
                <a:ea typeface="+mn-lt"/>
                <a:cs typeface="+mn-lt"/>
              </a:rPr>
              <a:t>Month: Fire Month</a:t>
            </a:r>
          </a:p>
          <a:p>
            <a:pPr marL="285750" indent="-285750">
              <a:buChar char="•"/>
            </a:pPr>
            <a:r>
              <a:rPr lang="en-US" sz="1800">
                <a:ea typeface="+mn-lt"/>
                <a:cs typeface="+mn-lt"/>
              </a:rPr>
              <a:t>Gas Plant Frac Raw Gas Capacity (1000 m3/d): Gas Plant Fractionation: The process of boiling off the different hydrocarbons.</a:t>
            </a:r>
          </a:p>
          <a:p>
            <a:pPr marL="285750" indent="-285750">
              <a:buChar char="•"/>
            </a:pPr>
            <a:r>
              <a:rPr lang="en-US" sz="1800">
                <a:ea typeface="+mn-lt"/>
                <a:cs typeface="+mn-lt"/>
              </a:rPr>
              <a:t>Gas Plant Sweet Raw Gas Capacity (1000 m3/d): The Process of removing hydrogen sulfides.</a:t>
            </a:r>
          </a:p>
          <a:p>
            <a:pPr marL="285750" indent="-285750">
              <a:buChar char="•"/>
            </a:pPr>
            <a:r>
              <a:rPr lang="en-US" sz="1800">
                <a:ea typeface="+mn-lt"/>
                <a:cs typeface="+mn-lt"/>
              </a:rPr>
              <a:t>Gas Plant Flaring Raw Gas Capacity (1000 m3/d): Burning of natural gas</a:t>
            </a:r>
          </a:p>
          <a:p>
            <a:pPr marL="285750" indent="-285750">
              <a:buChar char="•"/>
            </a:pPr>
            <a:r>
              <a:rPr lang="en-US" sz="1800">
                <a:ea typeface="+mn-lt"/>
                <a:cs typeface="+mn-lt"/>
              </a:rPr>
              <a:t>Gas Plant Acid Gas </a:t>
            </a:r>
            <a:r>
              <a:rPr lang="en-US" sz="1800" err="1">
                <a:ea typeface="+mn-lt"/>
                <a:cs typeface="+mn-lt"/>
              </a:rPr>
              <a:t>Inj</a:t>
            </a:r>
            <a:r>
              <a:rPr lang="en-US" sz="1800">
                <a:ea typeface="+mn-lt"/>
                <a:cs typeface="+mn-lt"/>
              </a:rPr>
              <a:t> Raw Gas Capacity (1000 m3/d): Gas Plant Acid Gas Injection</a:t>
            </a:r>
            <a:endParaRPr lang="en-US" sz="1800">
              <a:solidFill>
                <a:srgbClr val="333333"/>
              </a:solidFill>
              <a:ea typeface="+mn-lt"/>
              <a:cs typeface="+mn-lt"/>
            </a:endParaRPr>
          </a:p>
          <a:p>
            <a:pPr marL="285750" indent="-285750">
              <a:buChar char="•"/>
            </a:pPr>
            <a:r>
              <a:rPr lang="en-US" sz="1800">
                <a:ea typeface="+mn-lt"/>
                <a:cs typeface="+mn-lt"/>
              </a:rPr>
              <a:t>Gas Plant Mainline </a:t>
            </a:r>
            <a:r>
              <a:rPr lang="en-US" sz="1800" err="1">
                <a:ea typeface="+mn-lt"/>
                <a:cs typeface="+mn-lt"/>
              </a:rPr>
              <a:t>Strdle</a:t>
            </a:r>
            <a:r>
              <a:rPr lang="en-US" sz="1800">
                <a:ea typeface="+mn-lt"/>
                <a:cs typeface="+mn-lt"/>
              </a:rPr>
              <a:t> (1000 m3/d): Gas Plant Mainline Straddle. Recover NGL components</a:t>
            </a:r>
          </a:p>
          <a:p>
            <a:pPr marL="285750" indent="-285750">
              <a:buChar char="•"/>
            </a:pPr>
            <a:r>
              <a:rPr lang="en-US" sz="1800">
                <a:ea typeface="+mn-lt"/>
                <a:cs typeface="+mn-lt"/>
              </a:rPr>
              <a:t>Gas Plant Sulphur Recovery Raw Gas Capacity (1000 m3/d)</a:t>
            </a:r>
          </a:p>
          <a:p>
            <a:pPr marL="285750" indent="-285750">
              <a:buChar char="•"/>
            </a:pPr>
            <a:r>
              <a:rPr lang="en-US" sz="1800">
                <a:ea typeface="+mn-lt"/>
                <a:cs typeface="+mn-lt"/>
              </a:rPr>
              <a:t>Pipeline Gas Transmission Average Capacity (1000 m3/d): </a:t>
            </a:r>
          </a:p>
        </p:txBody>
      </p:sp>
      <p:pic>
        <p:nvPicPr>
          <p:cNvPr id="3" name="Picture 2" descr="A screenshot of a computer program&#10;&#10;Description automatically generated">
            <a:extLst>
              <a:ext uri="{FF2B5EF4-FFF2-40B4-BE49-F238E27FC236}">
                <a16:creationId xmlns:a16="http://schemas.microsoft.com/office/drawing/2014/main" id="{305E36AB-614C-62D6-3AC6-C34221013D31}"/>
              </a:ext>
            </a:extLst>
          </p:cNvPr>
          <p:cNvPicPr>
            <a:picLocks noChangeAspect="1"/>
          </p:cNvPicPr>
          <p:nvPr/>
        </p:nvPicPr>
        <p:blipFill>
          <a:blip r:embed="rId2"/>
          <a:stretch>
            <a:fillRect/>
          </a:stretch>
        </p:blipFill>
        <p:spPr>
          <a:xfrm>
            <a:off x="7149523" y="450381"/>
            <a:ext cx="3552825" cy="2676525"/>
          </a:xfrm>
          <a:prstGeom prst="rect">
            <a:avLst/>
          </a:prstGeom>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5"/>
            <a:ext cx="11995726" cy="723900"/>
          </a:xfrm>
        </p:spPr>
        <p:txBody>
          <a:bodyPr>
            <a:normAutofit/>
          </a:bodyPr>
          <a:lstStyle/>
          <a:p>
            <a:r>
              <a:rPr lang="en-US" sz="4000"/>
              <a:t>Results – Evaluation Metrics for each Model</a:t>
            </a:r>
          </a:p>
        </p:txBody>
      </p:sp>
      <p:sp>
        <p:nvSpPr>
          <p:cNvPr id="4" name="TextBox 3">
            <a:extLst>
              <a:ext uri="{FF2B5EF4-FFF2-40B4-BE49-F238E27FC236}">
                <a16:creationId xmlns:a16="http://schemas.microsoft.com/office/drawing/2014/main" id="{18F5B1D4-CF99-3924-403D-D4C6F9CA47E7}"/>
              </a:ext>
            </a:extLst>
          </p:cNvPr>
          <p:cNvSpPr txBox="1"/>
          <p:nvPr/>
        </p:nvSpPr>
        <p:spPr>
          <a:xfrm>
            <a:off x="416261" y="5647512"/>
            <a:ext cx="113530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nsolas"/>
              </a:rPr>
              <a:t>XGBoost</a:t>
            </a:r>
            <a:r>
              <a:rPr lang="en-US">
                <a:latin typeface="Consolas"/>
              </a:rPr>
              <a:t>  MSE: 11.4192, R-squared: 0.7095   Random Forest MSE: 10.0460, R-squared: 0.7444</a:t>
            </a:r>
            <a:endParaRPr lang="en-US">
              <a:latin typeface="Century Schoolbook" panose="02040604050505020304"/>
            </a:endParaRPr>
          </a:p>
          <a:p>
            <a:r>
              <a:rPr lang="en-US" err="1">
                <a:latin typeface="Consolas"/>
              </a:rPr>
              <a:t>CatBoost</a:t>
            </a:r>
            <a:r>
              <a:rPr lang="en-US">
                <a:latin typeface="Consolas"/>
              </a:rPr>
              <a:t> MSE: 13.6907, R-squared: 0.6517   </a:t>
            </a:r>
            <a:r>
              <a:rPr lang="en-US" err="1">
                <a:latin typeface="Consolas"/>
              </a:rPr>
              <a:t>LightGBM</a:t>
            </a:r>
            <a:r>
              <a:rPr lang="en-US">
                <a:latin typeface="Consolas"/>
              </a:rPr>
              <a:t>      MSE: 16.4402, R-squared: 0.5818</a:t>
            </a:r>
            <a:endParaRPr lang="en-US">
              <a:latin typeface="Century Schoolbook" panose="02040604050505020304"/>
            </a:endParaRPr>
          </a:p>
          <a:p>
            <a:endParaRPr lang="en-US">
              <a:latin typeface="Consolas"/>
            </a:endParaRPr>
          </a:p>
        </p:txBody>
      </p:sp>
      <p:pic>
        <p:nvPicPr>
          <p:cNvPr id="6" name="Content Placeholder 5" descr="A graph showing a comparison of performance&#10;&#10;Description automatically generated">
            <a:extLst>
              <a:ext uri="{FF2B5EF4-FFF2-40B4-BE49-F238E27FC236}">
                <a16:creationId xmlns:a16="http://schemas.microsoft.com/office/drawing/2014/main" id="{B2444A68-0DC4-A491-F0AD-8259F4C5DFED}"/>
              </a:ext>
            </a:extLst>
          </p:cNvPr>
          <p:cNvPicPr>
            <a:picLocks noGrp="1" noChangeAspect="1"/>
          </p:cNvPicPr>
          <p:nvPr>
            <p:ph idx="1"/>
          </p:nvPr>
        </p:nvPicPr>
        <p:blipFill>
          <a:blip r:embed="rId2"/>
          <a:stretch>
            <a:fillRect/>
          </a:stretch>
        </p:blipFill>
        <p:spPr>
          <a:xfrm>
            <a:off x="2514600" y="935061"/>
            <a:ext cx="7354454" cy="4516822"/>
          </a:xfrm>
        </p:spPr>
      </p:pic>
    </p:spTree>
    <p:extLst>
      <p:ext uri="{BB962C8B-B14F-4D97-AF65-F5344CB8AC3E}">
        <p14:creationId xmlns:p14="http://schemas.microsoft.com/office/powerpoint/2010/main" val="365166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5"/>
            <a:ext cx="11995726" cy="723900"/>
          </a:xfrm>
        </p:spPr>
        <p:txBody>
          <a:bodyPr>
            <a:normAutofit fontScale="90000"/>
          </a:bodyPr>
          <a:lstStyle/>
          <a:p>
            <a:r>
              <a:rPr lang="en-US" sz="4000"/>
              <a:t>Results - % Difference Compared to Previous Month </a:t>
            </a:r>
          </a:p>
        </p:txBody>
      </p:sp>
      <p:sp>
        <p:nvSpPr>
          <p:cNvPr id="4" name="TextBox 3">
            <a:extLst>
              <a:ext uri="{FF2B5EF4-FFF2-40B4-BE49-F238E27FC236}">
                <a16:creationId xmlns:a16="http://schemas.microsoft.com/office/drawing/2014/main" id="{18F5B1D4-CF99-3924-403D-D4C6F9CA47E7}"/>
              </a:ext>
            </a:extLst>
          </p:cNvPr>
          <p:cNvSpPr txBox="1"/>
          <p:nvPr/>
        </p:nvSpPr>
        <p:spPr>
          <a:xfrm>
            <a:off x="912715" y="5751421"/>
            <a:ext cx="102446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nsolas"/>
              </a:rPr>
              <a:t>Random Forest Regressor(Best Performing) MSE: 10.1542, R-squared: 0.7417</a:t>
            </a:r>
            <a:endParaRPr lang="en-US" sz="2000">
              <a:latin typeface="Century Schoolbook" panose="02040604050505020304"/>
            </a:endParaRPr>
          </a:p>
          <a:p>
            <a:r>
              <a:rPr lang="en-US" sz="2000">
                <a:latin typeface="Consolas"/>
              </a:rPr>
              <a:t>Baseline (Seasonal Pattern)              MSE: 13.6521, R-squared: 0.6527</a:t>
            </a:r>
            <a:endParaRPr lang="en-US" sz="2000"/>
          </a:p>
        </p:txBody>
      </p:sp>
      <p:pic>
        <p:nvPicPr>
          <p:cNvPr id="7" name="Content Placeholder 6">
            <a:extLst>
              <a:ext uri="{FF2B5EF4-FFF2-40B4-BE49-F238E27FC236}">
                <a16:creationId xmlns:a16="http://schemas.microsoft.com/office/drawing/2014/main" id="{E456872F-BE35-3D22-1174-91FC0166032C}"/>
              </a:ext>
            </a:extLst>
          </p:cNvPr>
          <p:cNvPicPr>
            <a:picLocks noGrp="1" noChangeAspect="1"/>
          </p:cNvPicPr>
          <p:nvPr>
            <p:ph idx="1"/>
          </p:nvPr>
        </p:nvPicPr>
        <p:blipFill>
          <a:blip r:embed="rId2"/>
          <a:stretch>
            <a:fillRect/>
          </a:stretch>
        </p:blipFill>
        <p:spPr>
          <a:xfrm>
            <a:off x="678873" y="736171"/>
            <a:ext cx="10829636" cy="5018512"/>
          </a:xfrm>
        </p:spPr>
      </p:pic>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CITY SKETCH 16X9</vt:lpstr>
      <vt:lpstr>Forecasting Natural Gas Production in Alberta Through Wildfire Analysis</vt:lpstr>
      <vt:lpstr>Motivation</vt:lpstr>
      <vt:lpstr>Alberta Natural Gas Production</vt:lpstr>
      <vt:lpstr>Data Ingestion, Cleaning, Compiling</vt:lpstr>
      <vt:lpstr>PowerPoint Presentation</vt:lpstr>
      <vt:lpstr>Fire Impact on Facilities &amp; Infrastructures</vt:lpstr>
      <vt:lpstr>Final Model Features</vt:lpstr>
      <vt:lpstr>Results – Evaluation Metrics for each Model</vt:lpstr>
      <vt:lpstr>Results - % Difference Compared to Previous Month </vt:lpstr>
      <vt:lpstr>Alberta Wildfire Status Dashboard on ArcGIS</vt:lpstr>
      <vt:lpstr>Real-time Wildfire Data available on CIFFC</vt:lpstr>
      <vt:lpstr>Difficulties Faced &amp; Limitations</vt:lpstr>
      <vt:lpstr>Trial Review: Opportunities for Improvement</vt:lpstr>
      <vt:lpstr>What's Next?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revision>2</cp:revision>
  <dcterms:created xsi:type="dcterms:W3CDTF">2024-02-22T23:05:00Z</dcterms:created>
  <dcterms:modified xsi:type="dcterms:W3CDTF">2024-02-24T00:05:03Z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